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60"/>
  </p:notesMasterIdLst>
  <p:sldIdLst>
    <p:sldId id="256" r:id="rId2"/>
    <p:sldId id="257" r:id="rId3"/>
    <p:sldId id="343" r:id="rId4"/>
    <p:sldId id="258" r:id="rId5"/>
    <p:sldId id="259" r:id="rId6"/>
    <p:sldId id="340" r:id="rId7"/>
    <p:sldId id="260" r:id="rId8"/>
    <p:sldId id="261" r:id="rId9"/>
    <p:sldId id="263" r:id="rId10"/>
    <p:sldId id="264" r:id="rId11"/>
    <p:sldId id="332" r:id="rId12"/>
    <p:sldId id="266" r:id="rId13"/>
    <p:sldId id="330" r:id="rId14"/>
    <p:sldId id="341" r:id="rId15"/>
    <p:sldId id="322" r:id="rId16"/>
    <p:sldId id="268" r:id="rId17"/>
    <p:sldId id="331" r:id="rId18"/>
    <p:sldId id="270" r:id="rId19"/>
    <p:sldId id="271" r:id="rId20"/>
    <p:sldId id="272" r:id="rId21"/>
    <p:sldId id="327" r:id="rId22"/>
    <p:sldId id="328" r:id="rId23"/>
    <p:sldId id="338" r:id="rId24"/>
    <p:sldId id="329" r:id="rId25"/>
    <p:sldId id="274" r:id="rId26"/>
    <p:sldId id="333" r:id="rId27"/>
    <p:sldId id="334" r:id="rId28"/>
    <p:sldId id="335" r:id="rId29"/>
    <p:sldId id="276" r:id="rId30"/>
    <p:sldId id="277" r:id="rId31"/>
    <p:sldId id="278" r:id="rId32"/>
    <p:sldId id="280" r:id="rId33"/>
    <p:sldId id="336" r:id="rId34"/>
    <p:sldId id="339" r:id="rId35"/>
    <p:sldId id="337" r:id="rId36"/>
    <p:sldId id="285" r:id="rId37"/>
    <p:sldId id="301" r:id="rId38"/>
    <p:sldId id="302" r:id="rId39"/>
    <p:sldId id="306" r:id="rId40"/>
    <p:sldId id="326" r:id="rId41"/>
    <p:sldId id="305" r:id="rId42"/>
    <p:sldId id="324" r:id="rId43"/>
    <p:sldId id="303" r:id="rId44"/>
    <p:sldId id="304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42" r:id="rId54"/>
    <p:sldId id="315" r:id="rId55"/>
    <p:sldId id="281" r:id="rId56"/>
    <p:sldId id="321" r:id="rId57"/>
    <p:sldId id="317" r:id="rId58"/>
    <p:sldId id="318" r:id="rId59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2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A6FFF4-5E87-49E2-AE38-558B6910F725}" v="1" dt="2025-01-13T20:17:36.343"/>
  </p1510:revLst>
</p1510:revInfo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728" y="96"/>
      </p:cViewPr>
      <p:guideLst>
        <p:guide orient="horz" pos="2400"/>
        <p:guide pos="2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89099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Eosinophilic_esophagitis" TargetMode="External"/><Relationship Id="rId3" Type="http://schemas.openxmlformats.org/officeDocument/2006/relationships/hyperlink" Target="http://en.wikipedia.org/wiki/Eczema" TargetMode="External"/><Relationship Id="rId7" Type="http://schemas.openxmlformats.org/officeDocument/2006/relationships/hyperlink" Target="http://en.wikipedia.org/wiki/Allergic_asthma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Allergic_conjunctivitis" TargetMode="External"/><Relationship Id="rId5" Type="http://schemas.openxmlformats.org/officeDocument/2006/relationships/hyperlink" Target="http://en.wikipedia.org/wiki/Allergic_rhinitis" TargetMode="External"/><Relationship Id="rId4" Type="http://schemas.openxmlformats.org/officeDocument/2006/relationships/hyperlink" Target="http://en.wikipedia.org/wiki/Atopic_dermatitis" TargetMode="External"/><Relationship Id="rId9" Type="http://schemas.openxmlformats.org/officeDocument/2006/relationships/hyperlink" Target="http://en.wikipedia.org/wiki/Anaphylaxis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246237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http://www.cdc.gov/salmonella/general/prevention.html</a:t>
            </a:r>
          </a:p>
          <a:p>
            <a:r>
              <a:rPr lang="en-US" dirty="0"/>
              <a:t>http://www.mayoclinic.org/diseases-conditions/e-coli/basics/prevention/con-20032105</a:t>
            </a:r>
          </a:p>
          <a:p>
            <a:r>
              <a:rPr lang="en-US" dirty="0"/>
              <a:t>http://www.cdc.gov/leptospirosis/</a:t>
            </a:r>
          </a:p>
          <a:p>
            <a:r>
              <a:rPr lang="en-US" dirty="0"/>
              <a:t>http://www.cdc.gov/nczved/divisions/dfbmd/diseases/campylobacter/#how_infect</a:t>
            </a:r>
          </a:p>
          <a:p>
            <a:r>
              <a:rPr lang="en-US" dirty="0"/>
              <a:t>http://www.cdc.gov/rat-bite-fever/</a:t>
            </a:r>
          </a:p>
          <a:p>
            <a:r>
              <a:rPr lang="en-US" dirty="0"/>
              <a:t>http://www.cdc.gov/vaccines/vpd-vac/tetanus/default.htm</a:t>
            </a:r>
          </a:p>
          <a:p>
            <a:r>
              <a:rPr lang="en-US" dirty="0"/>
              <a:t>http://www.cdc.gov/tularemia/transmission/index.html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9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http://www.cdc.gov/tularemia/</a:t>
            </a:r>
          </a:p>
        </p:txBody>
      </p:sp>
    </p:spTree>
    <p:extLst>
      <p:ext uri="{BB962C8B-B14F-4D97-AF65-F5344CB8AC3E}">
        <p14:creationId xmlns:p14="http://schemas.microsoft.com/office/powerpoint/2010/main" val="4165375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099173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http://www.cdc.gov/parasites/crypto/</a:t>
            </a:r>
          </a:p>
          <a:p>
            <a:r>
              <a:rPr lang="en-US" dirty="0"/>
              <a:t>http://www.cdc.gov/dpdx/freeLivingAmebic/</a:t>
            </a:r>
          </a:p>
          <a:p>
            <a:r>
              <a:rPr lang="en-US" dirty="0"/>
              <a:t>http://www.cdc.gov/healthywater/burden/current-data.html</a:t>
            </a:r>
          </a:p>
          <a:p>
            <a:r>
              <a:rPr lang="en-US" dirty="0"/>
              <a:t>http://www.cdc.gov/parasites/balantidium/</a:t>
            </a:r>
          </a:p>
        </p:txBody>
      </p:sp>
    </p:spTree>
    <p:extLst>
      <p:ext uri="{BB962C8B-B14F-4D97-AF65-F5344CB8AC3E}">
        <p14:creationId xmlns:p14="http://schemas.microsoft.com/office/powerpoint/2010/main" val="3669211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 dirty="0"/>
          </a:p>
        </p:txBody>
      </p:sp>
    </p:spTree>
    <p:extLst>
      <p:ext uri="{BB962C8B-B14F-4D97-AF65-F5344CB8AC3E}">
        <p14:creationId xmlns:p14="http://schemas.microsoft.com/office/powerpoint/2010/main" val="2492372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pinworms seen in Lafayette in 2007 were not transmissible to humans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Visceral larval migrans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Ocular larval migrans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Trichuriasis</a:t>
            </a:r>
          </a:p>
        </p:txBody>
      </p:sp>
    </p:spTree>
    <p:extLst>
      <p:ext uri="{BB962C8B-B14F-4D97-AF65-F5344CB8AC3E}">
        <p14:creationId xmlns:p14="http://schemas.microsoft.com/office/powerpoint/2010/main" val="612696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681503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http://www.cdc.gov/westnile/transmission/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79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CDC updates the Division of Parasitic Disease website regularly– discusses food borne illness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CDC update Division of parasitic diseases: Diarrhea caused by an infection may result from: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Parasites (e.g., </a:t>
            </a:r>
            <a:r>
              <a:rPr lang="en-US" sz="14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Cryptosporidium</a:t>
            </a: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Cyclospora</a:t>
            </a: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Entamoeba</a:t>
            </a: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Giardia</a:t>
            </a: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Cryptoisospora</a:t>
            </a: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microsporidia) 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Bacteria toxins (e.g., </a:t>
            </a:r>
            <a:r>
              <a:rPr lang="en-US" sz="14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Campylobacter</a:t>
            </a: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Clostridium difficile</a:t>
            </a: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 coli</a:t>
            </a: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Salmonella</a:t>
            </a: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Shigella</a:t>
            </a: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cholera) 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Viruses (e.g., norovirus, rotavirus) 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endParaRPr sz="1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0930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055443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074298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4247930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740172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Lafayette airflow is different-</a:t>
            </a:r>
          </a:p>
        </p:txBody>
      </p:sp>
    </p:spTree>
    <p:extLst>
      <p:ext uri="{BB962C8B-B14F-4D97-AF65-F5344CB8AC3E}">
        <p14:creationId xmlns:p14="http://schemas.microsoft.com/office/powerpoint/2010/main" val="520752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419774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469071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661452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1597303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62000"/>
            <a:ext cx="5080000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Atopy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(atopic syndrome) is a syndrome characterized by a tendency to be “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hyperallergic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A person with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atopy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typically presents with one or more of the following: 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Eczema"/>
              </a:rPr>
              <a:t>eczema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Atopic dermatitis"/>
              </a:rPr>
              <a:t>atopic dermatitis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 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Allergic rhinitis"/>
              </a:rPr>
              <a:t>allergic rhinitis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(hay fever), 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Allergic conjunctivitis"/>
              </a:rPr>
              <a:t>allergic conjunctivitis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 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Allergic asthma"/>
              </a:rPr>
              <a:t>allergic asthma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Patients with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atopy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also have a tendency to have food allergies.</a:t>
            </a:r>
          </a:p>
          <a:p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with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atopy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usually develop what is referred to as the “allergic triad” of symptoms, i.e., eczema (atopic dermatitis), hay fever (allergic rhinitis), and allergy-induced asthma (allergic asthma). They also have a tendency to have food allergies, and other symptoms characterized by their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hyperallergic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state. For example, 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Eosinophilic esophagitis"/>
              </a:rPr>
              <a:t>eosinophilic esophagitis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found associated with atopic allergies.</a:t>
            </a:r>
          </a:p>
          <a:p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Atopic syndrome can be fatal for those who experience serious allergic reactions, such as 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Anaphylaxis"/>
              </a:rPr>
              <a:t>anaphylaxis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brought on by reactions to food or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15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1479948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989383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950985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2997391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923997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7233784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Shape 57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5691500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40643282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9748678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Shape 60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0928064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41098032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Shape 61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7746716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4102543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2378495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7909991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Shape 63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8978047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Shape 64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638004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Shape 65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242158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685477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728668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6375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478736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 bite fever- (Sterptobacillus moniliformis) not present in research rodents form major vendors like CRL; present in wild populations of rats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TB- human &amp; NHPs frequently infected, our NHPs are tested at least twice yearly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Lepto- can be transmitted to any dog when exposed to the infection</a:t>
            </a:r>
          </a:p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Campy, salm, shigella– present in our NHPs</a:t>
            </a:r>
          </a:p>
        </p:txBody>
      </p:sp>
    </p:spTree>
    <p:extLst>
      <p:ext uri="{BB962C8B-B14F-4D97-AF65-F5344CB8AC3E}">
        <p14:creationId xmlns:p14="http://schemas.microsoft.com/office/powerpoint/2010/main" val="56936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8241" y="2794002"/>
            <a:ext cx="7333834" cy="2514201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8241" y="5308200"/>
            <a:ext cx="7333834" cy="125142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5243" y="4801287"/>
            <a:ext cx="1550526" cy="868646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371" y="5032824"/>
            <a:ext cx="649976" cy="40569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33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239" y="677333"/>
            <a:ext cx="7324428" cy="3463378"/>
          </a:xfrm>
        </p:spPr>
        <p:txBody>
          <a:bodyPr anchor="ctr">
            <a:normAutofit/>
          </a:bodyPr>
          <a:lstStyle>
            <a:lvl1pPr algn="l">
              <a:defRPr sz="533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8239" y="4837829"/>
            <a:ext cx="7324428" cy="172873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5" y="3518364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8031" y="3604601"/>
            <a:ext cx="649976" cy="40569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9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248" y="677334"/>
            <a:ext cx="6788430" cy="3217333"/>
          </a:xfrm>
        </p:spPr>
        <p:txBody>
          <a:bodyPr anchor="ctr">
            <a:normAutofit/>
          </a:bodyPr>
          <a:lstStyle>
            <a:lvl1pPr algn="l">
              <a:defRPr sz="533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84413" y="3894667"/>
            <a:ext cx="6282098" cy="423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7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7995" indent="0">
              <a:buFontTx/>
              <a:buNone/>
              <a:defRPr/>
            </a:lvl2pPr>
            <a:lvl3pPr marL="1015990" indent="0">
              <a:buFontTx/>
              <a:buNone/>
              <a:defRPr/>
            </a:lvl3pPr>
            <a:lvl4pPr marL="1523985" indent="0">
              <a:buFontTx/>
              <a:buNone/>
              <a:defRPr/>
            </a:lvl4pPr>
            <a:lvl5pPr marL="20319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8239" y="4837829"/>
            <a:ext cx="7324428" cy="172873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5" y="3518364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8031" y="3604601"/>
            <a:ext cx="649976" cy="40569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09241" y="720006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/>
          <a:p>
            <a:pPr lvl="0"/>
            <a:r>
              <a:rPr lang="en-US" sz="888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77260" y="3228118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/>
          <a:p>
            <a:pPr lvl="0"/>
            <a:r>
              <a:rPr lang="en-US" sz="888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8798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239" y="2709335"/>
            <a:ext cx="7324428" cy="3027606"/>
          </a:xfrm>
        </p:spPr>
        <p:txBody>
          <a:bodyPr anchor="b">
            <a:normAutofit/>
          </a:bodyPr>
          <a:lstStyle>
            <a:lvl1pPr algn="l">
              <a:defRPr sz="533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8239" y="5757333"/>
            <a:ext cx="7324428" cy="81069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5" y="5456289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031" y="5536765"/>
            <a:ext cx="649976" cy="40569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27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31248" y="677334"/>
            <a:ext cx="6788430" cy="3217333"/>
          </a:xfrm>
        </p:spPr>
        <p:txBody>
          <a:bodyPr anchor="ctr">
            <a:normAutofit/>
          </a:bodyPr>
          <a:lstStyle>
            <a:lvl1pPr algn="l">
              <a:defRPr sz="533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58239" y="4826000"/>
            <a:ext cx="7431436" cy="9313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67">
                <a:solidFill>
                  <a:schemeClr val="accent1"/>
                </a:solidFill>
              </a:defRPr>
            </a:lvl1pPr>
            <a:lvl2pPr marL="507995" indent="0">
              <a:buFontTx/>
              <a:buNone/>
              <a:defRPr/>
            </a:lvl2pPr>
            <a:lvl3pPr marL="1015990" indent="0">
              <a:buFontTx/>
              <a:buNone/>
              <a:defRPr/>
            </a:lvl3pPr>
            <a:lvl4pPr marL="1523985" indent="0">
              <a:buFontTx/>
              <a:buNone/>
              <a:defRPr/>
            </a:lvl4pPr>
            <a:lvl5pPr marL="20319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8239" y="5757333"/>
            <a:ext cx="7431436" cy="81069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5" y="5456289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031" y="5536765"/>
            <a:ext cx="649976" cy="40569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09241" y="720006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/>
          <a:p>
            <a:pPr lvl="0"/>
            <a:r>
              <a:rPr lang="en-US" sz="888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77260" y="3228118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/>
          <a:p>
            <a:pPr lvl="0"/>
            <a:r>
              <a:rPr lang="en-US" sz="888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519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240" y="697119"/>
            <a:ext cx="7324427" cy="3200022"/>
          </a:xfrm>
        </p:spPr>
        <p:txBody>
          <a:bodyPr anchor="ctr">
            <a:normAutofit/>
          </a:bodyPr>
          <a:lstStyle>
            <a:lvl1pPr algn="l">
              <a:defRPr sz="533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58239" y="4826000"/>
            <a:ext cx="7324428" cy="9313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67">
                <a:solidFill>
                  <a:schemeClr val="accent1"/>
                </a:solidFill>
              </a:defRPr>
            </a:lvl1pPr>
            <a:lvl2pPr marL="507995" indent="0">
              <a:buFontTx/>
              <a:buNone/>
              <a:defRPr/>
            </a:lvl2pPr>
            <a:lvl3pPr marL="1015990" indent="0">
              <a:buFontTx/>
              <a:buNone/>
              <a:defRPr/>
            </a:lvl3pPr>
            <a:lvl4pPr marL="1523985" indent="0">
              <a:buFontTx/>
              <a:buNone/>
              <a:defRPr/>
            </a:lvl4pPr>
            <a:lvl5pPr marL="20319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8239" y="5757333"/>
            <a:ext cx="7324428" cy="81069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5" y="5456289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031" y="5536765"/>
            <a:ext cx="649976" cy="40569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47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5" y="790216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34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2817" y="697118"/>
            <a:ext cx="1840147" cy="587090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8240" y="697118"/>
            <a:ext cx="5240387" cy="58709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5" y="790216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311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6437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55828" y="6858004"/>
            <a:ext cx="1333848" cy="405694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2667" y="6858001"/>
            <a:ext cx="6457471" cy="4056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8252" y="6198310"/>
            <a:ext cx="952119" cy="744361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91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094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35" y="693456"/>
            <a:ext cx="7321332" cy="14232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8239" y="2370667"/>
            <a:ext cx="7324428" cy="4197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5" y="790216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5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239" y="2305069"/>
            <a:ext cx="7324428" cy="1632000"/>
          </a:xfrm>
        </p:spPr>
        <p:txBody>
          <a:bodyPr anchor="b"/>
          <a:lstStyle>
            <a:lvl1pPr algn="l">
              <a:defRPr sz="444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8239" y="3979333"/>
            <a:ext cx="7324428" cy="956000"/>
          </a:xfrm>
        </p:spPr>
        <p:txBody>
          <a:bodyPr anchor="t"/>
          <a:lstStyle>
            <a:lvl1pPr marL="0" indent="0" algn="l">
              <a:buNone/>
              <a:defRPr sz="222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5" y="3518364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8031" y="3604601"/>
            <a:ext cx="649976" cy="40569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8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8241" y="2374118"/>
            <a:ext cx="3552812" cy="41859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0341" y="2374118"/>
            <a:ext cx="3552326" cy="41859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8031" y="875315"/>
            <a:ext cx="649976" cy="405694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0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7058" y="2474029"/>
            <a:ext cx="3193996" cy="640291"/>
          </a:xfrm>
        </p:spPr>
        <p:txBody>
          <a:bodyPr anchor="b">
            <a:noAutofit/>
          </a:bodyPr>
          <a:lstStyle>
            <a:lvl1pPr marL="0" indent="0">
              <a:buNone/>
              <a:defRPr sz="2667" b="0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8239" y="3114321"/>
            <a:ext cx="3552813" cy="345078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4616" y="2470442"/>
            <a:ext cx="3192488" cy="640291"/>
          </a:xfrm>
        </p:spPr>
        <p:txBody>
          <a:bodyPr anchor="b">
            <a:noAutofit/>
          </a:bodyPr>
          <a:lstStyle>
            <a:lvl1pPr marL="0" indent="0">
              <a:buNone/>
              <a:defRPr sz="2667" b="0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6350" y="3110734"/>
            <a:ext cx="3550756" cy="345078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5" y="790216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8031" y="875315"/>
            <a:ext cx="649976" cy="405694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0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34" y="693456"/>
            <a:ext cx="7321333" cy="14232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5" y="790216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5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5" y="790216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4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239" y="495653"/>
            <a:ext cx="2921760" cy="1084791"/>
          </a:xfrm>
        </p:spPr>
        <p:txBody>
          <a:bodyPr anchor="b"/>
          <a:lstStyle>
            <a:lvl1pPr algn="l">
              <a:defRPr sz="2222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49" y="495655"/>
            <a:ext cx="4212118" cy="6016626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8239" y="1776237"/>
            <a:ext cx="2921760" cy="4736040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4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239" y="5334000"/>
            <a:ext cx="7324428" cy="629709"/>
          </a:xfrm>
        </p:spPr>
        <p:txBody>
          <a:bodyPr anchor="b">
            <a:normAutofit/>
          </a:bodyPr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58239" y="705517"/>
            <a:ext cx="7324428" cy="4283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78"/>
            </a:lvl1pPr>
            <a:lvl2pPr marL="507995" indent="0">
              <a:buNone/>
              <a:defRPr sz="1778"/>
            </a:lvl2pPr>
            <a:lvl3pPr marL="1015990" indent="0">
              <a:buNone/>
              <a:defRPr sz="1778"/>
            </a:lvl3pPr>
            <a:lvl4pPr marL="1523985" indent="0">
              <a:buNone/>
              <a:defRPr sz="1778"/>
            </a:lvl4pPr>
            <a:lvl5pPr marL="2031980" indent="0">
              <a:buNone/>
              <a:defRPr sz="1778"/>
            </a:lvl5pPr>
            <a:lvl6pPr marL="2539975" indent="0">
              <a:buNone/>
              <a:defRPr sz="1778"/>
            </a:lvl6pPr>
            <a:lvl7pPr marL="3047970" indent="0">
              <a:buNone/>
              <a:defRPr sz="1778"/>
            </a:lvl7pPr>
            <a:lvl8pPr marL="3555964" indent="0">
              <a:buNone/>
              <a:defRPr sz="1778"/>
            </a:lvl8pPr>
            <a:lvl9pPr marL="4063959" indent="0">
              <a:buNone/>
              <a:defRPr sz="177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8239" y="5963709"/>
            <a:ext cx="7324428" cy="548569"/>
          </a:xfrm>
        </p:spPr>
        <p:txBody>
          <a:bodyPr>
            <a:normAutofit/>
          </a:bodyPr>
          <a:lstStyle>
            <a:lvl1pPr marL="0" indent="0">
              <a:buNone/>
              <a:defRPr sz="1333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5" y="5456289"/>
            <a:ext cx="1509284" cy="56445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031" y="5536765"/>
            <a:ext cx="649976" cy="40569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1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54000"/>
            <a:ext cx="2201333" cy="7376253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2690" y="317"/>
            <a:ext cx="2169191" cy="7614409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03200" cy="762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1334" y="693456"/>
            <a:ext cx="7321333" cy="14232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8239" y="2370667"/>
            <a:ext cx="7324428" cy="431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36000" y="6816766"/>
            <a:ext cx="851533" cy="4113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8239" y="6817566"/>
            <a:ext cx="635165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68031" y="875315"/>
            <a:ext cx="649976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22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4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</p:sldLayoutIdLst>
  <p:txStyles>
    <p:titleStyle>
      <a:lvl1pPr algn="l" defTabSz="507995" rtl="0" eaLnBrk="1" latinLnBrk="0" hangingPunct="1"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0996" indent="-380996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25492" indent="-3174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Font typeface="Wingdings 3" charset="2"/>
        <a:buChar char=""/>
        <a:defRPr sz="177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9987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Font typeface="Wingdings 3" charset="2"/>
        <a:buChar char=""/>
        <a:defRPr sz="155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77982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Font typeface="Wingdings 3" charset="2"/>
        <a:buChar char="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5977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Font typeface="Wingdings 3" charset="2"/>
        <a:buChar char="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93972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Font typeface="Wingdings 3" charset="2"/>
        <a:buChar char="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301967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Font typeface="Wingdings 3" charset="2"/>
        <a:buChar char="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809962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Font typeface="Wingdings 3" charset="2"/>
        <a:buChar char="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317957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Font typeface="Wingdings 3" charset="2"/>
        <a:buChar char="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2158241" y="930876"/>
            <a:ext cx="7333834" cy="4377327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Lab Animal Safety:</a:t>
            </a:r>
            <a:b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b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Part 1: Zoonosis and Infectious agents</a:t>
            </a:r>
            <a:b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b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Part 2: Allergy Prevention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2396781" y="6033756"/>
            <a:ext cx="7333834" cy="1251426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29292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Arial"/>
              </a:rPr>
              <a:t>Viral Diseases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 Lymphocytic </a:t>
            </a:r>
            <a:r>
              <a:rPr lang="en-US" sz="2400" dirty="0" err="1"/>
              <a:t>Choriomeningitis</a:t>
            </a:r>
            <a:r>
              <a:rPr lang="en-US" sz="2400" dirty="0"/>
              <a:t> Virus (LCMV)</a:t>
            </a:r>
          </a:p>
          <a:p>
            <a:pPr lvl="0"/>
            <a:r>
              <a:rPr lang="en-US" sz="2400" dirty="0"/>
              <a:t> Rabies</a:t>
            </a:r>
          </a:p>
          <a:p>
            <a:pPr lvl="0"/>
            <a:r>
              <a:rPr lang="en-US" sz="2400" dirty="0"/>
              <a:t> Hepatitis A, B, C, D, and E</a:t>
            </a:r>
          </a:p>
          <a:p>
            <a:pPr marL="0" lvl="0" indent="0">
              <a:buNone/>
            </a:pPr>
            <a:r>
              <a:rPr lang="en-US" sz="2400" dirty="0"/>
              <a:t>Others:</a:t>
            </a:r>
          </a:p>
          <a:p>
            <a:pPr lvl="0"/>
            <a:r>
              <a:rPr lang="en-US" sz="2400" dirty="0">
                <a:sym typeface="Arial"/>
              </a:rPr>
              <a:t> Measles (</a:t>
            </a:r>
            <a:r>
              <a:rPr lang="en-US" sz="2400" dirty="0" err="1">
                <a:sym typeface="Arial"/>
              </a:rPr>
              <a:t>Rubeola</a:t>
            </a:r>
            <a:r>
              <a:rPr lang="en-US" sz="2400" dirty="0">
                <a:sym typeface="Arial"/>
              </a:rPr>
              <a:t>)</a:t>
            </a:r>
          </a:p>
          <a:p>
            <a:r>
              <a:rPr lang="en-US" sz="2400" dirty="0">
                <a:sym typeface="Arial"/>
              </a:rPr>
              <a:t> Influenza</a:t>
            </a:r>
          </a:p>
          <a:p>
            <a:pPr lvl="0"/>
            <a:endParaRPr lang="en-US" sz="2400" dirty="0">
              <a:sym typeface="Arial"/>
            </a:endParaRPr>
          </a:p>
          <a:p>
            <a:pPr lvl="0"/>
            <a:endParaRPr lang="en-US" sz="2400" dirty="0">
              <a:sym typeface="Arial"/>
            </a:endParaRPr>
          </a:p>
        </p:txBody>
      </p:sp>
      <p:pic>
        <p:nvPicPr>
          <p:cNvPr id="95" name="Shape 9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123486" y="3621391"/>
            <a:ext cx="2899825" cy="28998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38450" y="693738"/>
            <a:ext cx="7321550" cy="1422400"/>
          </a:xfrm>
        </p:spPr>
        <p:txBody>
          <a:bodyPr/>
          <a:lstStyle/>
          <a:p>
            <a:r>
              <a:rPr lang="en-US" dirty="0"/>
              <a:t>Viral Diseases: </a:t>
            </a:r>
            <a:br>
              <a:rPr lang="en-US" dirty="0"/>
            </a:br>
            <a:r>
              <a:rPr lang="en-US" dirty="0"/>
              <a:t>What/Who can be infected?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153912"/>
              </p:ext>
            </p:extLst>
          </p:nvPr>
        </p:nvGraphicFramePr>
        <p:xfrm>
          <a:off x="2368742" y="2116138"/>
          <a:ext cx="7419494" cy="2194560"/>
        </p:xfrm>
        <a:graphic>
          <a:graphicData uri="http://schemas.openxmlformats.org/drawingml/2006/table">
            <a:tbl>
              <a:tblPr firstRow="1" bandRow="1"/>
              <a:tblGrid>
                <a:gridCol w="2671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3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3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Humans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Rabies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Lymphocytic </a:t>
                      </a:r>
                      <a:r>
                        <a:rPr lang="en-US" dirty="0" err="1"/>
                        <a:t>Choriomeningitis</a:t>
                      </a:r>
                      <a:r>
                        <a:rPr lang="en-US" dirty="0"/>
                        <a:t> 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  <a:p>
                      <a:pPr algn="ctr"/>
                      <a:r>
                        <a:rPr lang="en-US" sz="1800" dirty="0"/>
                        <a:t>(Hamsters!)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Hepatitis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87929" y="4966978"/>
            <a:ext cx="832158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7995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Others:</a:t>
            </a:r>
          </a:p>
          <a:p>
            <a:pPr defTabSz="507995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Non-Human Primates: transmit Fatal Herpes B to humans, measles</a:t>
            </a:r>
          </a:p>
          <a:p>
            <a:pPr defTabSz="507995"/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507995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Ferrets: Susceptible to human influenza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48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 idx="4294967295"/>
          </p:nvPr>
        </p:nvSpPr>
        <p:spPr>
          <a:xfrm>
            <a:off x="0" y="158750"/>
            <a:ext cx="10160000" cy="1431511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Bacterial Diseases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4294967295"/>
          </p:nvPr>
        </p:nvSpPr>
        <p:spPr>
          <a:xfrm>
            <a:off x="1271503" y="2183630"/>
            <a:ext cx="4592584" cy="4545012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1396986" lvl="4" indent="-380996">
              <a:buSzPct val="100358"/>
            </a:pPr>
            <a:r>
              <a:rPr lang="en-US" sz="2400" dirty="0">
                <a:sym typeface="Arial"/>
              </a:rPr>
              <a:t>Tetanus</a:t>
            </a:r>
          </a:p>
          <a:p>
            <a:pPr marL="1396986" lvl="4" indent="-380996">
              <a:buSzPct val="100358"/>
            </a:pPr>
            <a:r>
              <a:rPr lang="en-US" sz="2400" dirty="0">
                <a:sym typeface="Arial"/>
              </a:rPr>
              <a:t>E. coli </a:t>
            </a:r>
          </a:p>
          <a:p>
            <a:pPr marL="1396986" lvl="4" indent="-380996">
              <a:buSzPct val="100358"/>
            </a:pPr>
            <a:r>
              <a:rPr lang="en-US" sz="2400" dirty="0">
                <a:sym typeface="Arial"/>
              </a:rPr>
              <a:t>Rat-Bite Fever</a:t>
            </a:r>
          </a:p>
          <a:p>
            <a:pPr marL="1396986" lvl="4" indent="-380996">
              <a:buSzPct val="100358"/>
            </a:pPr>
            <a:r>
              <a:rPr lang="en-US" sz="2400" dirty="0">
                <a:sym typeface="Arial"/>
              </a:rPr>
              <a:t>Leptospirosis</a:t>
            </a:r>
          </a:p>
          <a:p>
            <a:pPr marL="1396986" lvl="4" indent="-380996">
              <a:buSzPct val="100358"/>
            </a:pPr>
            <a:r>
              <a:rPr lang="en-US" sz="2400" dirty="0" err="1">
                <a:sym typeface="Arial"/>
              </a:rPr>
              <a:t>Campylobacteriosis</a:t>
            </a:r>
            <a:endParaRPr lang="en-US" sz="2400" dirty="0">
              <a:sym typeface="Arial"/>
            </a:endParaRPr>
          </a:p>
          <a:p>
            <a:pPr marL="1396986" lvl="4" indent="-380996">
              <a:buSzPct val="100358"/>
            </a:pPr>
            <a:r>
              <a:rPr lang="en-US" sz="2400" dirty="0">
                <a:sym typeface="Arial"/>
              </a:rPr>
              <a:t> Tularemia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00750" y="2180150"/>
            <a:ext cx="3217325" cy="4275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0687" y="6574753"/>
            <a:ext cx="630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entury Gothic" panose="020B0502020202020204" pitchFamily="34" charset="0"/>
              </a:rPr>
              <a:t>A mixture of Zoonotic agents and other agents that might be found in the field/water/non-vendor animals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284519"/>
              </p:ext>
            </p:extLst>
          </p:nvPr>
        </p:nvGraphicFramePr>
        <p:xfrm>
          <a:off x="1620981" y="1552222"/>
          <a:ext cx="8291947" cy="5789256"/>
        </p:xfrm>
        <a:graphic>
          <a:graphicData uri="http://schemas.openxmlformats.org/drawingml/2006/table">
            <a:tbl>
              <a:tblPr firstRow="1" bandRow="1"/>
              <a:tblGrid>
                <a:gridCol w="2744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1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1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879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Field Exposure</a:t>
                      </a:r>
                      <a:r>
                        <a:rPr lang="en-US" baseline="0" dirty="0"/>
                        <a:t>- no animal contact needed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7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Tetanus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7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E. Coli (</a:t>
                      </a:r>
                      <a:r>
                        <a:rPr lang="en-US" dirty="0" err="1"/>
                        <a:t>colibacilosis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7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 Bite</a:t>
                      </a:r>
                      <a:r>
                        <a:rPr lang="en-US" baseline="0" dirty="0"/>
                        <a:t> Fever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7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Leptospirosis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79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Campylobacteriosis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7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Tularemia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87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Salmonella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Turtles,</a:t>
                      </a:r>
                      <a:r>
                        <a:rPr lang="en-US" baseline="0" dirty="0"/>
                        <a:t> frogs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46160" y="538839"/>
            <a:ext cx="4754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Bacterial Diseases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49747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Tularemia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Tularemia is a disease of animals and humans caused by the bacterium </a:t>
            </a:r>
            <a:r>
              <a:rPr lang="en-US" i="1" dirty="0" err="1"/>
              <a:t>Francisella</a:t>
            </a:r>
            <a:r>
              <a:rPr lang="en-US" i="1" dirty="0"/>
              <a:t> </a:t>
            </a:r>
            <a:r>
              <a:rPr lang="en-US" i="1" dirty="0" err="1"/>
              <a:t>tularensis</a:t>
            </a:r>
            <a:r>
              <a:rPr lang="en-US" dirty="0"/>
              <a:t> </a:t>
            </a:r>
          </a:p>
          <a:p>
            <a:r>
              <a:rPr lang="en-US" dirty="0"/>
              <a:t>Rabbits, hares, and rodents are especially susceptible and often die in large numbers during outbreaks. </a:t>
            </a:r>
          </a:p>
          <a:p>
            <a:r>
              <a:rPr lang="en-US" dirty="0"/>
              <a:t>Humans can become infected through several routes, including:</a:t>
            </a:r>
          </a:p>
          <a:p>
            <a:pPr lvl="1"/>
            <a:r>
              <a:rPr lang="en-US" dirty="0"/>
              <a:t>Tick and deer fly bites</a:t>
            </a:r>
          </a:p>
          <a:p>
            <a:pPr lvl="1"/>
            <a:r>
              <a:rPr lang="en-US" dirty="0"/>
              <a:t>Skin contact with infected animals</a:t>
            </a:r>
          </a:p>
          <a:p>
            <a:pPr lvl="1"/>
            <a:r>
              <a:rPr lang="en-US" dirty="0"/>
              <a:t>Ingestion of contaminated water</a:t>
            </a:r>
          </a:p>
          <a:p>
            <a:pPr lvl="1"/>
            <a:r>
              <a:rPr lang="en-US" dirty="0"/>
              <a:t>Inhalation of contaminated dusts or aerosols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474" y="146087"/>
            <a:ext cx="2741301" cy="201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32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Bacterial Disease from the field: Non-zoonotic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lvl="1"/>
            <a:r>
              <a:rPr lang="en-US" sz="2845" dirty="0"/>
              <a:t> Tetanus? </a:t>
            </a:r>
          </a:p>
          <a:p>
            <a:pPr marL="1854186" lvl="3" indent="-457200">
              <a:buFont typeface="Courier New" panose="02070309020205020404" pitchFamily="49" charset="0"/>
              <a:buChar char="o"/>
            </a:pPr>
            <a:r>
              <a:rPr lang="en-US" sz="2400" dirty="0"/>
              <a:t>Wounds contaminated with dirt, feces, or saliva</a:t>
            </a:r>
          </a:p>
          <a:p>
            <a:pPr marL="1854186" lvl="3" indent="-457200">
              <a:buFont typeface="Courier New" panose="02070309020205020404" pitchFamily="49" charset="0"/>
              <a:buChar char="o"/>
            </a:pPr>
            <a:r>
              <a:rPr lang="en-US" sz="2400" dirty="0"/>
              <a:t>Wounds caused by an object puncturing the skin, like a nail or needle (puncture wounds)</a:t>
            </a:r>
          </a:p>
          <a:p>
            <a:pPr marL="1854186" lvl="3" indent="-457200">
              <a:buFont typeface="Courier New" panose="02070309020205020404" pitchFamily="49" charset="0"/>
              <a:buChar char="o"/>
            </a:pPr>
            <a:r>
              <a:rPr lang="en-US" sz="2400" dirty="0"/>
              <a:t>Burns</a:t>
            </a:r>
          </a:p>
          <a:p>
            <a:pPr marL="1396986" lvl="3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17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317822" y="947456"/>
            <a:ext cx="7321332" cy="1423211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Parasitic and </a:t>
            </a:r>
            <a:r>
              <a:rPr lang="en-US" sz="4444" dirty="0" err="1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Protozoal</a:t>
            </a: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Diseases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idx="1"/>
          </p:nvPr>
        </p:nvSpPr>
        <p:spPr>
          <a:xfrm>
            <a:off x="2158239" y="2370667"/>
            <a:ext cx="7324428" cy="500405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1396986" marR="0" lvl="4" indent="-380996">
              <a:lnSpc>
                <a:spcPct val="119921"/>
              </a:lnSpc>
              <a:buSzPct val="100358"/>
            </a:pPr>
            <a:r>
              <a:rPr lang="en-US" sz="2400" dirty="0">
                <a:sym typeface="Arial"/>
              </a:rPr>
              <a:t> Giardiasis</a:t>
            </a:r>
          </a:p>
          <a:p>
            <a:pPr marL="1396986" marR="0" lvl="4" indent="-380996">
              <a:lnSpc>
                <a:spcPct val="119921"/>
              </a:lnSpc>
              <a:buSzPct val="100358"/>
            </a:pPr>
            <a:r>
              <a:rPr lang="en-US" sz="2400" dirty="0">
                <a:sym typeface="Arial"/>
              </a:rPr>
              <a:t> Cryptosporidiosis</a:t>
            </a:r>
          </a:p>
          <a:p>
            <a:pPr marL="1396986" marR="0" lvl="4" indent="-380996">
              <a:lnSpc>
                <a:spcPct val="119921"/>
              </a:lnSpc>
              <a:buSzPct val="100358"/>
            </a:pPr>
            <a:r>
              <a:rPr lang="en-US" sz="2400" dirty="0">
                <a:sym typeface="Arial"/>
              </a:rPr>
              <a:t> </a:t>
            </a:r>
            <a:r>
              <a:rPr lang="en-US" sz="2400" dirty="0" err="1">
                <a:sym typeface="Arial"/>
              </a:rPr>
              <a:t>Amebiasis</a:t>
            </a:r>
            <a:endParaRPr lang="en-US" sz="2400" dirty="0">
              <a:sym typeface="Arial"/>
            </a:endParaRPr>
          </a:p>
          <a:p>
            <a:pPr marL="1396986" marR="0" lvl="4" indent="-380996">
              <a:lnSpc>
                <a:spcPct val="119921"/>
              </a:lnSpc>
              <a:buSzPct val="100358"/>
            </a:pPr>
            <a:r>
              <a:rPr lang="en-US" sz="2400" dirty="0">
                <a:sym typeface="Arial"/>
              </a:rPr>
              <a:t> </a:t>
            </a:r>
            <a:r>
              <a:rPr lang="en-US" sz="2400" dirty="0" err="1">
                <a:sym typeface="Arial"/>
              </a:rPr>
              <a:t>Balantidiasis</a:t>
            </a:r>
            <a:endParaRPr lang="en-US" sz="2400" dirty="0">
              <a:sym typeface="Arial"/>
            </a:endParaRPr>
          </a:p>
          <a:p>
            <a:pPr marL="1396986" marR="0" lvl="4" indent="-380996">
              <a:lnSpc>
                <a:spcPct val="119921"/>
              </a:lnSpc>
              <a:buSzPct val="100358"/>
            </a:pPr>
            <a:r>
              <a:rPr lang="en-US" sz="2400" dirty="0">
                <a:sym typeface="Arial"/>
              </a:rPr>
              <a:t> Toxoplasmosis</a:t>
            </a:r>
            <a:r>
              <a:rPr lang="en-US" sz="3555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*</a:t>
            </a:r>
          </a:p>
          <a:p>
            <a:pPr marL="541867" marR="0" lvl="1" indent="0" algn="l">
              <a:lnSpc>
                <a:spcPct val="119921"/>
              </a:lnSpc>
              <a:spcBef>
                <a:spcPts val="479"/>
              </a:spcBef>
              <a:spcAft>
                <a:spcPts val="0"/>
              </a:spcAft>
              <a:buClr>
                <a:srgbClr val="292929"/>
              </a:buClr>
              <a:buSzPct val="98765"/>
              <a:buNone/>
            </a:pPr>
            <a:endParaRPr lang="en-US" sz="2000" dirty="0">
              <a:solidFill>
                <a:srgbClr val="292929"/>
              </a:solidFill>
              <a:ea typeface="Arial"/>
              <a:cs typeface="Arial"/>
              <a:sym typeface="Arial"/>
            </a:endParaRPr>
          </a:p>
          <a:p>
            <a:pPr marL="541867" marR="0" lvl="1" indent="0" algn="l">
              <a:lnSpc>
                <a:spcPct val="119921"/>
              </a:lnSpc>
              <a:spcBef>
                <a:spcPts val="479"/>
              </a:spcBef>
              <a:spcAft>
                <a:spcPts val="0"/>
              </a:spcAft>
              <a:buClr>
                <a:srgbClr val="292929"/>
              </a:buClr>
              <a:buSzPct val="98765"/>
              <a:buNone/>
            </a:pPr>
            <a:r>
              <a:rPr lang="en-US" sz="2000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*Toxoplasmosis is most common in cats (kittens) and New World NHP’s, not covered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385029" y="1864325"/>
            <a:ext cx="2508250" cy="3175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726761"/>
              </p:ext>
            </p:extLst>
          </p:nvPr>
        </p:nvGraphicFramePr>
        <p:xfrm>
          <a:off x="2012763" y="2247186"/>
          <a:ext cx="7827426" cy="4546347"/>
        </p:xfrm>
        <a:graphic>
          <a:graphicData uri="http://schemas.openxmlformats.org/drawingml/2006/table">
            <a:tbl>
              <a:tblPr firstRow="1" bandRow="1"/>
              <a:tblGrid>
                <a:gridCol w="2083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46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Humans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Possible Exposure</a:t>
                      </a:r>
                      <a:r>
                        <a:rPr lang="en-US" baseline="0" dirty="0"/>
                        <a:t> in field- no animal contact needed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Giardia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819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Cryptosporidia</a:t>
                      </a:r>
                      <a:r>
                        <a:rPr lang="en-US" dirty="0"/>
                        <a:t> (parasite)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Ameba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89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Balantidium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84764" y="706582"/>
            <a:ext cx="5461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Parasitic and Protozoal Diseases</a:t>
            </a:r>
          </a:p>
        </p:txBody>
      </p:sp>
    </p:spTree>
    <p:extLst>
      <p:ext uri="{BB962C8B-B14F-4D97-AF65-F5344CB8AC3E}">
        <p14:creationId xmlns:p14="http://schemas.microsoft.com/office/powerpoint/2010/main" val="647161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 idx="4294967295"/>
          </p:nvPr>
        </p:nvSpPr>
        <p:spPr>
          <a:xfrm>
            <a:off x="485631" y="0"/>
            <a:ext cx="7824788" cy="1546225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Fungal Diseases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4294967295"/>
          </p:nvPr>
        </p:nvSpPr>
        <p:spPr>
          <a:xfrm>
            <a:off x="3017694" y="1795895"/>
            <a:ext cx="5292725" cy="4630738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132645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100358"/>
              <a:buNone/>
            </a:pPr>
            <a:r>
              <a:rPr lang="en-US" sz="3111" dirty="0" err="1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Dermatomycosis</a:t>
            </a:r>
            <a:endParaRPr lang="en-US" sz="3111" dirty="0">
              <a:solidFill>
                <a:srgbClr val="29292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541867" marR="0" lvl="1" indent="0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292929"/>
              </a:buClr>
              <a:buSzPct val="98765"/>
              <a:buNone/>
            </a:pPr>
            <a:r>
              <a:rPr lang="en-US" sz="2666" dirty="0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“Ringworm”</a:t>
            </a:r>
          </a:p>
          <a:p>
            <a:pPr marL="1143000" marR="0" lvl="2" indent="-191911" algn="l">
              <a:lnSpc>
                <a:spcPct val="120089"/>
              </a:lnSpc>
              <a:spcBef>
                <a:spcPts val="396"/>
              </a:spcBef>
              <a:spcAft>
                <a:spcPts val="0"/>
              </a:spcAft>
              <a:buClr>
                <a:srgbClr val="292929"/>
              </a:buClr>
              <a:buSzPct val="101010"/>
              <a:buFont typeface="Wingdings"/>
              <a:buChar char="§"/>
            </a:pPr>
            <a:r>
              <a:rPr lang="en-US" sz="2222" i="1" dirty="0" err="1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Trichophyton</a:t>
            </a:r>
            <a:r>
              <a:rPr lang="en-US" sz="2222" i="1" dirty="0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222" i="1" dirty="0" err="1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mentagrophytes</a:t>
            </a:r>
            <a:r>
              <a:rPr lang="en-US" sz="2222" dirty="0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</a:p>
          <a:p>
            <a:pPr marL="951089" marR="0" lvl="2" indent="0" algn="l">
              <a:lnSpc>
                <a:spcPct val="120089"/>
              </a:lnSpc>
              <a:spcBef>
                <a:spcPts val="396"/>
              </a:spcBef>
              <a:spcAft>
                <a:spcPts val="0"/>
              </a:spcAft>
              <a:buClr>
                <a:srgbClr val="292929"/>
              </a:buClr>
              <a:buSzPct val="101010"/>
              <a:buNone/>
            </a:pPr>
            <a:r>
              <a:rPr lang="en-US" sz="2222" dirty="0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	mainly in rodents and mice</a:t>
            </a:r>
          </a:p>
          <a:p>
            <a:pPr marL="1143000" marR="0" lvl="2" indent="-191911" algn="l">
              <a:lnSpc>
                <a:spcPct val="120089"/>
              </a:lnSpc>
              <a:spcBef>
                <a:spcPts val="396"/>
              </a:spcBef>
              <a:spcAft>
                <a:spcPts val="0"/>
              </a:spcAft>
              <a:buClr>
                <a:srgbClr val="292929"/>
              </a:buClr>
              <a:buSzPct val="101010"/>
              <a:buFont typeface="Wingdings"/>
              <a:buChar char="§"/>
            </a:pPr>
            <a:r>
              <a:rPr lang="en-US" sz="2222" i="1" dirty="0" err="1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Microsporum</a:t>
            </a:r>
            <a:r>
              <a:rPr lang="en-US" sz="2222" i="1" dirty="0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222" i="1" dirty="0" err="1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canis</a:t>
            </a:r>
            <a:endParaRPr lang="en-US" sz="2222" i="1" dirty="0">
              <a:solidFill>
                <a:srgbClr val="29292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1143000" marR="0" lvl="2" indent="-50800" algn="l">
              <a:lnSpc>
                <a:spcPct val="120089"/>
              </a:lnSpc>
              <a:spcBef>
                <a:spcPts val="396"/>
              </a:spcBef>
              <a:spcAft>
                <a:spcPts val="0"/>
              </a:spcAft>
              <a:buClr>
                <a:srgbClr val="292929"/>
              </a:buClr>
              <a:buSzPct val="101010"/>
              <a:buFont typeface="Arial"/>
              <a:buNone/>
            </a:pPr>
            <a:r>
              <a:rPr lang="en-US" sz="2222" dirty="0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mainly in dogs and cats</a:t>
            </a:r>
          </a:p>
        </p:txBody>
      </p:sp>
      <p:pic>
        <p:nvPicPr>
          <p:cNvPr id="232" name="Shape 2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59747" y="5580070"/>
            <a:ext cx="4665041" cy="1863336"/>
          </a:xfrm>
          <a:prstGeom prst="rect">
            <a:avLst/>
          </a:prstGeom>
        </p:spPr>
      </p:pic>
      <p:sp>
        <p:nvSpPr>
          <p:cNvPr id="233" name="Shape 233"/>
          <p:cNvSpPr txBox="1"/>
          <p:nvPr/>
        </p:nvSpPr>
        <p:spPr>
          <a:xfrm>
            <a:off x="3238113" y="5898076"/>
            <a:ext cx="4699025" cy="17219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b="1" dirty="0">
                <a:solidFill>
                  <a:srgbClr val="292929"/>
                </a:solidFill>
                <a:latin typeface="Century Gothic" panose="020B0502020202020204" pitchFamily="34" charset="0"/>
                <a:sym typeface="Arial"/>
              </a:rPr>
              <a:t>Commonly transmitted FROM humans TO dogs, cats and rodents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 idx="4294967295"/>
          </p:nvPr>
        </p:nvSpPr>
        <p:spPr>
          <a:xfrm>
            <a:off x="2023486" y="438572"/>
            <a:ext cx="5499532" cy="1046307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 err="1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Helminth</a:t>
            </a: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Infections 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4294967295"/>
          </p:nvPr>
        </p:nvSpPr>
        <p:spPr>
          <a:xfrm>
            <a:off x="1876136" y="1810486"/>
            <a:ext cx="4254500" cy="539041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888991" lvl="3" indent="-380996">
              <a:lnSpc>
                <a:spcPct val="120089"/>
              </a:lnSpc>
              <a:buSzPct val="100358"/>
            </a:pPr>
            <a:r>
              <a:rPr lang="en-US" sz="3200" dirty="0">
                <a:sym typeface="Arial"/>
              </a:rPr>
              <a:t> Roundworm</a:t>
            </a:r>
          </a:p>
          <a:p>
            <a:pPr marL="888991" lvl="3" indent="-380996">
              <a:lnSpc>
                <a:spcPct val="120089"/>
              </a:lnSpc>
              <a:buSzPct val="100358"/>
            </a:pPr>
            <a:r>
              <a:rPr lang="en-US" sz="3200" dirty="0">
                <a:sym typeface="Arial"/>
              </a:rPr>
              <a:t> Hookworm</a:t>
            </a:r>
          </a:p>
          <a:p>
            <a:pPr marL="888991" lvl="3" indent="-380996">
              <a:lnSpc>
                <a:spcPct val="120089"/>
              </a:lnSpc>
              <a:buSzPct val="100358"/>
            </a:pPr>
            <a:r>
              <a:rPr lang="en-US" sz="3200" dirty="0">
                <a:sym typeface="Arial"/>
              </a:rPr>
              <a:t> Whipworm</a:t>
            </a:r>
          </a:p>
          <a:p>
            <a:pPr marL="888991" lvl="3" indent="-380996">
              <a:lnSpc>
                <a:spcPct val="120089"/>
              </a:lnSpc>
              <a:buSzPct val="100358"/>
            </a:pPr>
            <a:r>
              <a:rPr lang="en-US" sz="2000" dirty="0">
                <a:sym typeface="Arial"/>
              </a:rPr>
              <a:t>Common in pets and wild animals</a:t>
            </a:r>
          </a:p>
          <a:p>
            <a:pPr marL="888991" lvl="3" indent="-380996">
              <a:lnSpc>
                <a:spcPct val="120089"/>
              </a:lnSpc>
              <a:buSzPct val="100358"/>
            </a:pPr>
            <a:r>
              <a:rPr lang="en-US" sz="2000" dirty="0">
                <a:sym typeface="Arial"/>
              </a:rPr>
              <a:t>Spread by fecal-oral transmission</a:t>
            </a:r>
          </a:p>
          <a:p>
            <a:pPr marL="888991" lvl="3" indent="-380996">
              <a:lnSpc>
                <a:spcPct val="120089"/>
              </a:lnSpc>
              <a:buSzPct val="100358"/>
            </a:pPr>
            <a:r>
              <a:rPr lang="en-US" sz="2000" dirty="0">
                <a:sym typeface="Arial"/>
              </a:rPr>
              <a:t>Persist in Soil, transmissible  without direct animal contact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57172" y="4505693"/>
            <a:ext cx="3676783" cy="281959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Zoonosis and Allergy Prevention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98765"/>
              <a:buNone/>
            </a:pPr>
            <a:r>
              <a:rPr lang="en-US" sz="2400" dirty="0">
                <a:sym typeface="Arial"/>
              </a:rPr>
              <a:t>The focus of these presentations are to understand:</a:t>
            </a:r>
          </a:p>
          <a:p>
            <a:pPr marL="825491" marR="0" lvl="2" indent="-380996">
              <a:lnSpc>
                <a:spcPct val="120089"/>
              </a:lnSpc>
              <a:buSzPct val="100358"/>
            </a:pPr>
            <a:r>
              <a:rPr lang="en-US" sz="2178" dirty="0">
                <a:solidFill>
                  <a:srgbClr val="292929"/>
                </a:solidFill>
                <a:sym typeface="Arial"/>
              </a:rPr>
              <a:t>The transmission of disease between humans and animals</a:t>
            </a:r>
          </a:p>
          <a:p>
            <a:pPr marL="825491" lvl="2" indent="-380996">
              <a:lnSpc>
                <a:spcPct val="120089"/>
              </a:lnSpc>
              <a:buSzPct val="100358"/>
            </a:pPr>
            <a:r>
              <a:rPr lang="en-US" sz="2178" dirty="0">
                <a:solidFill>
                  <a:srgbClr val="292929"/>
                </a:solidFill>
              </a:rPr>
              <a:t>Types of disease </a:t>
            </a:r>
          </a:p>
          <a:p>
            <a:pPr marL="825491" lvl="2" indent="-380996">
              <a:lnSpc>
                <a:spcPct val="120089"/>
              </a:lnSpc>
              <a:buSzPct val="100358"/>
            </a:pPr>
            <a:r>
              <a:rPr lang="en-US" sz="2178" dirty="0">
                <a:solidFill>
                  <a:srgbClr val="292929"/>
                </a:solidFill>
              </a:rPr>
              <a:t>The causes, treatment, and prevention of allergies</a:t>
            </a:r>
          </a:p>
          <a:p>
            <a:pPr marL="0" marR="0" indent="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2178" dirty="0">
              <a:solidFill>
                <a:srgbClr val="292929"/>
              </a:solidFill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561" y="5773120"/>
            <a:ext cx="142875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473" y="5773120"/>
            <a:ext cx="2120900" cy="1413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536" y="5773120"/>
            <a:ext cx="2060086" cy="141393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1692560" y="96766"/>
            <a:ext cx="7321333" cy="1423211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Arthropods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158239" y="2489035"/>
            <a:ext cx="3552813" cy="4076068"/>
          </a:xfrm>
        </p:spPr>
        <p:txBody>
          <a:bodyPr>
            <a:normAutofit/>
          </a:bodyPr>
          <a:lstStyle/>
          <a:p>
            <a:pPr marL="380996" lvl="2" indent="-380996">
              <a:lnSpc>
                <a:spcPct val="110089"/>
              </a:lnSpc>
              <a:buSzPct val="100358"/>
            </a:pPr>
            <a:r>
              <a:rPr lang="en-US" sz="2400" dirty="0">
                <a:sym typeface="Arial"/>
              </a:rPr>
              <a:t>All rodents are negative at commercial vendors but can be infested during transit, or on site</a:t>
            </a:r>
          </a:p>
          <a:p>
            <a:pPr marL="380996" lvl="2" indent="-380996">
              <a:lnSpc>
                <a:spcPct val="110089"/>
              </a:lnSpc>
              <a:buSzPct val="100358"/>
            </a:pPr>
            <a:endParaRPr lang="en-US" sz="2400" dirty="0">
              <a:sym typeface="Arial"/>
            </a:endParaRPr>
          </a:p>
          <a:p>
            <a:pPr marL="380996" lvl="2" indent="-380996">
              <a:lnSpc>
                <a:spcPct val="110089"/>
              </a:lnSpc>
              <a:buSzPct val="100358"/>
            </a:pPr>
            <a:r>
              <a:rPr lang="en-US" sz="2400" dirty="0">
                <a:sym typeface="Arial"/>
              </a:rPr>
              <a:t>Potential “reverse zoonosis”</a:t>
            </a:r>
          </a:p>
          <a:p>
            <a:pPr marL="380996" lvl="2" indent="-380996">
              <a:lnSpc>
                <a:spcPct val="110089"/>
              </a:lnSpc>
              <a:buSzPct val="100358"/>
            </a:pP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5926350" y="2566555"/>
            <a:ext cx="4132050" cy="4948839"/>
          </a:xfrm>
        </p:spPr>
        <p:txBody>
          <a:bodyPr>
            <a:normAutofit fontScale="70000" lnSpcReduction="20000"/>
          </a:bodyPr>
          <a:lstStyle/>
          <a:p>
            <a:pPr marL="380996" lvl="2" indent="-380996">
              <a:lnSpc>
                <a:spcPct val="140089"/>
              </a:lnSpc>
              <a:buSzPct val="100358"/>
            </a:pPr>
            <a:r>
              <a:rPr lang="en-US" sz="3600" dirty="0"/>
              <a:t>Found on Rats and Mice:</a:t>
            </a:r>
          </a:p>
          <a:p>
            <a:pPr marL="0" lvl="2" indent="0">
              <a:lnSpc>
                <a:spcPct val="140089"/>
              </a:lnSpc>
              <a:buSzPct val="100358"/>
              <a:buNone/>
            </a:pPr>
            <a:r>
              <a:rPr lang="en-US" sz="2500" dirty="0"/>
              <a:t>	</a:t>
            </a:r>
            <a:r>
              <a:rPr lang="en-US" sz="2900" dirty="0"/>
              <a:t>Fleas, mites/scabies, lice</a:t>
            </a:r>
          </a:p>
          <a:p>
            <a:pPr marL="380996" lvl="2" indent="-380996">
              <a:lnSpc>
                <a:spcPct val="140089"/>
              </a:lnSpc>
              <a:buSzPct val="100358"/>
            </a:pPr>
            <a:r>
              <a:rPr lang="en-US" sz="3600" dirty="0"/>
              <a:t>Found on Cats and Dogs: </a:t>
            </a:r>
          </a:p>
          <a:p>
            <a:pPr marL="507995" lvl="1" indent="0">
              <a:buNone/>
            </a:pPr>
            <a:r>
              <a:rPr lang="en-US" sz="2900" dirty="0"/>
              <a:t>Fleas, mites/scabies, mange, ticks, lice</a:t>
            </a:r>
          </a:p>
          <a:p>
            <a:pPr marL="380996" lvl="2" indent="-380996">
              <a:lnSpc>
                <a:spcPct val="140089"/>
              </a:lnSpc>
              <a:buSzPct val="100358"/>
            </a:pPr>
            <a:r>
              <a:rPr lang="en-US" sz="3600" dirty="0"/>
              <a:t>Found in the Field:</a:t>
            </a:r>
          </a:p>
          <a:p>
            <a:pPr marL="507995" lvl="1" indent="0">
              <a:buNone/>
            </a:pPr>
            <a:r>
              <a:rPr lang="en-US" sz="3300" dirty="0"/>
              <a:t>Ticks!</a:t>
            </a:r>
          </a:p>
          <a:p>
            <a:pPr marL="507995" lvl="1" indent="0">
              <a:buNone/>
            </a:pPr>
            <a:r>
              <a:rPr lang="en-US" sz="3300" dirty="0"/>
              <a:t>Mosquitos!</a:t>
            </a:r>
            <a:endParaRPr lang="en-US" dirty="0"/>
          </a:p>
        </p:txBody>
      </p:sp>
      <p:sp>
        <p:nvSpPr>
          <p:cNvPr id="253" name="Shape 253"/>
          <p:cNvSpPr txBox="1"/>
          <p:nvPr/>
        </p:nvSpPr>
        <p:spPr>
          <a:xfrm>
            <a:off x="1692560" y="808372"/>
            <a:ext cx="3233549" cy="1565746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292929"/>
              </a:buClr>
              <a:buSzPct val="100000"/>
              <a:buFont typeface="Arial"/>
              <a:buChar char="●"/>
            </a:pPr>
            <a:endParaRPr lang="en-US" sz="2000" dirty="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Ticks in North Carolina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239" y="4391785"/>
            <a:ext cx="3048000" cy="240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700" y="1659240"/>
            <a:ext cx="3048264" cy="2206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415" y="1652380"/>
            <a:ext cx="3048000" cy="270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4357" y="5128176"/>
            <a:ext cx="3048000" cy="2171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3441" y="4697481"/>
            <a:ext cx="30480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99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Tick-Borne Illness: </a:t>
            </a:r>
            <a:br>
              <a:rPr lang="en-US" dirty="0"/>
            </a:br>
            <a:r>
              <a:rPr lang="en-US" sz="4200" dirty="0" err="1">
                <a:sym typeface="Arial"/>
              </a:rPr>
              <a:t>Rickettsial</a:t>
            </a:r>
            <a:r>
              <a:rPr lang="en-US" sz="4200" dirty="0">
                <a:sym typeface="Arial"/>
              </a:rPr>
              <a:t> Diseases </a:t>
            </a:r>
            <a:endParaRPr lang="en-US" sz="42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158239" y="2370667"/>
            <a:ext cx="7775470" cy="419735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800" dirty="0"/>
              <a:t> Lone Star tick:</a:t>
            </a:r>
          </a:p>
          <a:p>
            <a:pPr marL="1396986" lvl="3" indent="0">
              <a:buNone/>
            </a:pPr>
            <a:r>
              <a:rPr lang="en-US" sz="2000" dirty="0"/>
              <a:t>Transmits Ehrlichiosis, Southern Lyme (STARI), tick paralysis, and possibly Tularemia, Lyme disease and Babesiosis in NC</a:t>
            </a:r>
          </a:p>
          <a:p>
            <a:pPr lvl="1"/>
            <a:r>
              <a:rPr lang="en-US" sz="2800" dirty="0"/>
              <a:t> American Dog Tick:</a:t>
            </a:r>
          </a:p>
          <a:p>
            <a:pPr marL="1396986" lvl="3" indent="0">
              <a:buNone/>
            </a:pPr>
            <a:r>
              <a:rPr lang="en-US" sz="2000" dirty="0"/>
              <a:t>Transmits Rocky Mountain Spotted Fever, tick paralysis, tularemia, and possibly Ehrlichiosis</a:t>
            </a:r>
          </a:p>
          <a:p>
            <a:pPr lvl="1"/>
            <a:r>
              <a:rPr lang="en-US" sz="2800" dirty="0"/>
              <a:t> Deer Tick or Black-legged Tick:</a:t>
            </a:r>
          </a:p>
          <a:p>
            <a:pPr marL="1523985" lvl="3" indent="0">
              <a:buNone/>
            </a:pPr>
            <a:r>
              <a:rPr lang="en-US" sz="2000" dirty="0"/>
              <a:t>Transmits Lyme disease, Babesiosis, </a:t>
            </a:r>
            <a:r>
              <a:rPr lang="en-US" sz="2000" dirty="0" err="1"/>
              <a:t>Erhlichiosis</a:t>
            </a:r>
            <a:r>
              <a:rPr lang="en-US" sz="2000" dirty="0"/>
              <a:t>, Bartonella, and possibly Powassan encephalitis and tick-borne encephalitis (viral).</a:t>
            </a:r>
          </a:p>
          <a:p>
            <a:pPr marL="1523985" lvl="3" indent="0">
              <a:buNone/>
            </a:pPr>
            <a:r>
              <a:rPr lang="en-US" sz="2000" dirty="0"/>
              <a:t>Anaplasmosis </a:t>
            </a:r>
            <a:r>
              <a:rPr lang="en-US" sz="2000"/>
              <a:t>transmitted in </a:t>
            </a:r>
            <a:r>
              <a:rPr lang="en-US" sz="2000" dirty="0"/>
              <a:t>mid-West States</a:t>
            </a:r>
          </a:p>
          <a:p>
            <a:pPr marL="1396986" lvl="3" indent="0">
              <a:buNone/>
            </a:pPr>
            <a:endParaRPr lang="en-US" dirty="0"/>
          </a:p>
          <a:p>
            <a:pPr marL="1396986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36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Tick-Borne Illness: </a:t>
            </a:r>
            <a:br>
              <a:rPr lang="en-US" dirty="0"/>
            </a:br>
            <a:r>
              <a:rPr lang="en-US" dirty="0"/>
              <a:t>West Nile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5276" y="1828800"/>
            <a:ext cx="7479924" cy="5486399"/>
          </a:xfrm>
        </p:spPr>
        <p:txBody>
          <a:bodyPr>
            <a:normAutofit/>
          </a:bodyPr>
          <a:lstStyle/>
          <a:p>
            <a:r>
              <a:rPr lang="en-US" dirty="0"/>
              <a:t>Most people are infected between June-September</a:t>
            </a:r>
          </a:p>
          <a:p>
            <a:r>
              <a:rPr lang="en-US" dirty="0"/>
              <a:t>The most effective way to avoid West Nile virus disease is to prevent mosquito bites:</a:t>
            </a:r>
          </a:p>
          <a:p>
            <a:endParaRPr lang="en-US" dirty="0"/>
          </a:p>
          <a:p>
            <a:pPr lvl="1"/>
            <a:r>
              <a:rPr lang="en-US" sz="2400" dirty="0"/>
              <a:t>Use insect repellents when you go outdoors. Repellents containing DEET, </a:t>
            </a:r>
            <a:r>
              <a:rPr lang="en-US" sz="2400" dirty="0" err="1"/>
              <a:t>picaridin</a:t>
            </a:r>
            <a:r>
              <a:rPr lang="en-US" sz="2400" dirty="0"/>
              <a:t>, IR3535, and some oil of lemon eucalyptus and para-</a:t>
            </a:r>
            <a:r>
              <a:rPr lang="en-US" sz="2400" dirty="0" err="1"/>
              <a:t>menthane</a:t>
            </a:r>
            <a:r>
              <a:rPr lang="en-US" sz="2400" dirty="0"/>
              <a:t>-</a:t>
            </a:r>
            <a:r>
              <a:rPr lang="en-US" sz="2400" dirty="0" err="1"/>
              <a:t>diol</a:t>
            </a:r>
            <a:r>
              <a:rPr lang="en-US" sz="2400" dirty="0"/>
              <a:t> products provide longer-lasting protection. </a:t>
            </a:r>
          </a:p>
          <a:p>
            <a:pPr lvl="1"/>
            <a:r>
              <a:rPr lang="en-US" sz="2400" dirty="0"/>
              <a:t>Wear long sleeves and pants from dusk through dawn when many mosquitoes are most active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42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 Tips: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1828800"/>
            <a:ext cx="8369300" cy="5486399"/>
          </a:xfrm>
        </p:spPr>
        <p:txBody>
          <a:bodyPr/>
          <a:lstStyle/>
          <a:p>
            <a:pPr lvl="1"/>
            <a:r>
              <a:rPr lang="en-US" dirty="0"/>
              <a:t> If you remove an attached tick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Save it in a vial of alcohol in the freezer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Write down the date and location (on your body) where it was removed</a:t>
            </a:r>
          </a:p>
          <a:p>
            <a:pPr marL="507995" lvl="1" indent="0">
              <a:buNone/>
            </a:pPr>
            <a:endParaRPr lang="en-US" dirty="0"/>
          </a:p>
          <a:p>
            <a:pPr marL="507995" lvl="1" indent="0">
              <a:buNone/>
            </a:pPr>
            <a:endParaRPr lang="en-US" dirty="0"/>
          </a:p>
          <a:p>
            <a:pPr marL="1460485" lvl="3" indent="0">
              <a:buNone/>
            </a:pPr>
            <a:r>
              <a:rPr lang="en-US" dirty="0"/>
              <a:t>http://www.tic-nc.org/aboutticks.html</a:t>
            </a:r>
          </a:p>
        </p:txBody>
      </p:sp>
    </p:spTree>
    <p:extLst>
      <p:ext uri="{BB962C8B-B14F-4D97-AF65-F5344CB8AC3E}">
        <p14:creationId xmlns:p14="http://schemas.microsoft.com/office/powerpoint/2010/main" val="3268196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idx="1"/>
          </p:nvPr>
        </p:nvSpPr>
        <p:spPr>
          <a:xfrm>
            <a:off x="2369865" y="2370667"/>
            <a:ext cx="7112802" cy="4819842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>
              <a:buSzPct val="100358"/>
            </a:pPr>
            <a:r>
              <a:rPr lang="en-US" sz="3600" dirty="0">
                <a:sym typeface="Arial"/>
              </a:rPr>
              <a:t>Salmonella</a:t>
            </a:r>
          </a:p>
          <a:p>
            <a:pPr marL="380996" lvl="1" indent="-380996">
              <a:buSzPct val="100358"/>
            </a:pPr>
            <a:r>
              <a:rPr lang="en-US" sz="2400" dirty="0">
                <a:sym typeface="Arial"/>
              </a:rPr>
              <a:t>Outbreaks ~ associated with foods</a:t>
            </a:r>
          </a:p>
          <a:p>
            <a:r>
              <a:rPr lang="en-US" sz="2400" dirty="0"/>
              <a:t>Commonly found in turtles, iguanas, other lizards, snakes (asymptomatic carriers)</a:t>
            </a:r>
          </a:p>
          <a:p>
            <a:r>
              <a:rPr lang="en-US" sz="2400" dirty="0"/>
              <a:t>Avoid direct or even indirect contact between reptiles and infants or immunocompromised persons</a:t>
            </a:r>
          </a:p>
          <a:p>
            <a:pPr marL="380996" lvl="1" indent="-380996">
              <a:buSzPct val="100358"/>
            </a:pPr>
            <a:r>
              <a:rPr lang="en-US" sz="2400" dirty="0"/>
              <a:t>Wash hands with soap after handling reptiles, birds, or baby chicks, and after contact with pet feces</a:t>
            </a:r>
            <a:endParaRPr lang="en-US" sz="3111" dirty="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34008" y="1043284"/>
            <a:ext cx="7321332" cy="14232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507995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34" y="485638"/>
            <a:ext cx="7321332" cy="1423211"/>
          </a:xfrm>
        </p:spPr>
        <p:txBody>
          <a:bodyPr/>
          <a:lstStyle/>
          <a:p>
            <a:r>
              <a:rPr lang="en-US" dirty="0"/>
              <a:t>Diarrhea caused by Zoonotic agents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Diarrhea Caused by </a:t>
            </a: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Zoonotic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Campylobacter</a:t>
            </a:r>
          </a:p>
          <a:p>
            <a:r>
              <a:rPr lang="en-US" dirty="0"/>
              <a:t>Common bacterial cause of diarrhea in the United States</a:t>
            </a:r>
          </a:p>
          <a:p>
            <a:r>
              <a:rPr lang="en-US" dirty="0"/>
              <a:t>Most cases occur as isolated, sporadic events, not as part of recognized outbreaks</a:t>
            </a:r>
          </a:p>
          <a:p>
            <a:r>
              <a:rPr lang="en-US" i="1" dirty="0"/>
              <a:t>Campylobacter </a:t>
            </a:r>
            <a:r>
              <a:rPr lang="en-US" i="1" dirty="0" err="1"/>
              <a:t>jejuni</a:t>
            </a:r>
            <a:r>
              <a:rPr lang="en-US" dirty="0"/>
              <a:t> grows best at 37</a:t>
            </a:r>
            <a:r>
              <a:rPr lang="en-US" baseline="30000" dirty="0"/>
              <a:t>°</a:t>
            </a:r>
            <a:r>
              <a:rPr lang="en-US" dirty="0"/>
              <a:t>C to 42</a:t>
            </a:r>
            <a:r>
              <a:rPr lang="en-US" baseline="30000" dirty="0"/>
              <a:t>°</a:t>
            </a:r>
            <a:r>
              <a:rPr lang="en-US" dirty="0"/>
              <a:t>C, the approximate body temperature of a bird and seems to be well adapted to birds (asymptomatic carriers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9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Diarrhea Caused by </a:t>
            </a: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Zoonotic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E. coli </a:t>
            </a:r>
          </a:p>
          <a:p>
            <a:r>
              <a:rPr lang="en-US" dirty="0"/>
              <a:t>Escherichia coli (E. coli) bacteria normally live in the intestines of people and animals. </a:t>
            </a:r>
          </a:p>
          <a:p>
            <a:r>
              <a:rPr lang="en-US" dirty="0"/>
              <a:t>Most E. coli are harmless and actually are an important part of a healthy human intestinal tract. However, some E. coli are pathogenic, meaning they can cause illness</a:t>
            </a:r>
          </a:p>
          <a:p>
            <a:r>
              <a:rPr lang="en-US" dirty="0"/>
              <a:t>The types of E. coli that can cause diarrhea can be transmitted through contaminated water or food, or through contact with animals or persons.</a:t>
            </a:r>
          </a:p>
          <a:p>
            <a:r>
              <a:rPr lang="en-US" dirty="0"/>
              <a:t>People have gotten infected by swallowing lake water while swimming, touching the environment in petting zoos and other animal exhibits</a:t>
            </a:r>
          </a:p>
        </p:txBody>
      </p:sp>
    </p:spTree>
    <p:extLst>
      <p:ext uri="{BB962C8B-B14F-4D97-AF65-F5344CB8AC3E}">
        <p14:creationId xmlns:p14="http://schemas.microsoft.com/office/powerpoint/2010/main" val="2634793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Diarrhea Caused by </a:t>
            </a: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Zoonotic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Giardia</a:t>
            </a:r>
          </a:p>
          <a:p>
            <a:r>
              <a:rPr lang="en-US" dirty="0"/>
              <a:t>Most common non-bacterial cause of diarrhea in the United States </a:t>
            </a:r>
          </a:p>
          <a:p>
            <a:r>
              <a:rPr lang="en-US" dirty="0"/>
              <a:t> Most commonly transmitted via contaminated water</a:t>
            </a:r>
          </a:p>
          <a:p>
            <a:r>
              <a:rPr lang="en-US" dirty="0"/>
              <a:t> Foodborne illness/infection is the most common cause of diarrhea reported to CDC </a:t>
            </a:r>
          </a:p>
          <a:p>
            <a:r>
              <a:rPr lang="en-US" dirty="0"/>
              <a:t> The agents causing the infection may originate from animals or humans </a:t>
            </a:r>
          </a:p>
          <a:p>
            <a:r>
              <a:rPr lang="en-US" dirty="0"/>
              <a:t> These same agents may also be present in feces of research animals in field studies and research primates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46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 idx="4294967295"/>
          </p:nvPr>
        </p:nvSpPr>
        <p:spPr>
          <a:xfrm>
            <a:off x="0" y="158750"/>
            <a:ext cx="7824788" cy="1546225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Questions: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4294967295"/>
          </p:nvPr>
        </p:nvSpPr>
        <p:spPr>
          <a:xfrm>
            <a:off x="1776413" y="2252663"/>
            <a:ext cx="8383587" cy="4545012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R="0" lvl="0">
              <a:lnSpc>
                <a:spcPct val="90000"/>
              </a:lnSpc>
              <a:buSzPct val="98765"/>
            </a:pPr>
            <a:r>
              <a:rPr lang="en-US" sz="2400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1" dirty="0">
                <a:sym typeface="Arial"/>
              </a:rPr>
              <a:t>Do our vivarium animals have any of these zoonotic pathogens?</a:t>
            </a:r>
          </a:p>
          <a:p>
            <a:pPr marR="0" lvl="0">
              <a:lnSpc>
                <a:spcPct val="90000"/>
              </a:lnSpc>
              <a:buSzPct val="98765"/>
            </a:pPr>
            <a:r>
              <a:rPr lang="en-US" sz="2400" i="1" dirty="0">
                <a:sym typeface="Arial"/>
              </a:rPr>
              <a:t> Do Field research animals have any of these pathogens?</a:t>
            </a:r>
          </a:p>
          <a:p>
            <a:pPr marR="0" lvl="0">
              <a:lnSpc>
                <a:spcPct val="90000"/>
              </a:lnSpc>
              <a:buSzPct val="98765"/>
            </a:pPr>
            <a:r>
              <a:rPr lang="en-US" sz="2400" i="1" dirty="0">
                <a:sym typeface="Arial"/>
              </a:rPr>
              <a:t>Does North Carolina have any of these pathogens in fields, streams, or woods?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4D54-1D23-2430-596A-92E1AFC5F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4A565-2377-13B8-33A5-7E32F7314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600200"/>
            <a:ext cx="8225367" cy="5326344"/>
          </a:xfrm>
        </p:spPr>
        <p:txBody>
          <a:bodyPr>
            <a:normAutofit fontScale="92500" lnSpcReduction="10000"/>
          </a:bodyPr>
          <a:lstStyle/>
          <a:p>
            <a:pPr marL="0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98765"/>
              <a:buNone/>
            </a:pPr>
            <a:r>
              <a:rPr lang="en-US" sz="2400" b="1" dirty="0">
                <a:sym typeface="Arial"/>
              </a:rPr>
              <a:t>The information provided is not </a:t>
            </a:r>
            <a:r>
              <a:rPr lang="en-US" sz="2400" b="1" dirty="0"/>
              <a:t>intended nor otherwise implied to be medical advice or a substitute for medical advice, diagnosis, or treatment.</a:t>
            </a:r>
            <a:endParaRPr lang="en-US" sz="2400" b="1" dirty="0">
              <a:sym typeface="Arial"/>
            </a:endParaRPr>
          </a:p>
          <a:p>
            <a:pPr marL="0" indent="0">
              <a:buNone/>
            </a:pPr>
            <a:r>
              <a:rPr lang="en-US" sz="2400" b="1" dirty="0"/>
              <a:t>The information presented is applicable to all persons working in the vivarium or in the field.</a:t>
            </a:r>
          </a:p>
          <a:p>
            <a:pPr marL="0" indent="0">
              <a:buNone/>
            </a:pPr>
            <a:r>
              <a:rPr lang="en-US" sz="2400" b="1" dirty="0"/>
              <a:t>Persons with acquired health conditions including, but not limited to, pregnancy, severe acute or chronic illness, or decreased immunocompetence should discuss the potential hazards with their Physician. </a:t>
            </a:r>
          </a:p>
          <a:p>
            <a:pPr marL="0" indent="0">
              <a:buNone/>
            </a:pPr>
            <a:r>
              <a:rPr lang="en-US" sz="2400" b="1" dirty="0"/>
              <a:t>Some infections can be transmitted from Humans TO Animals. If you have a condition which can be transmitted to animals, please let the Attending Veterinarian know. If you do not want to discuss how to protect the animals from a specific infection, please DO NOT work in the vivarium or field until the condition is resolved. </a:t>
            </a:r>
          </a:p>
        </p:txBody>
      </p:sp>
    </p:spTree>
    <p:extLst>
      <p:ext uri="{BB962C8B-B14F-4D97-AF65-F5344CB8AC3E}">
        <p14:creationId xmlns:p14="http://schemas.microsoft.com/office/powerpoint/2010/main" val="1405177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 idx="4294967295"/>
          </p:nvPr>
        </p:nvSpPr>
        <p:spPr>
          <a:xfrm>
            <a:off x="768927" y="-132196"/>
            <a:ext cx="7824788" cy="1546225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Animals from Vendors</a:t>
            </a:r>
            <a:endParaRPr lang="en-US" sz="400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body" idx="4294967295"/>
          </p:nvPr>
        </p:nvSpPr>
        <p:spPr>
          <a:xfrm>
            <a:off x="1566863" y="1914525"/>
            <a:ext cx="8593137" cy="539115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762000" marR="0" lvl="1" indent="-220133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98765"/>
              <a:buFont typeface="Courier New"/>
              <a:buChar char="o"/>
            </a:pPr>
            <a:r>
              <a:rPr lang="en-US" sz="2666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Normal gastrointestinal flora may include pathogenic organisms</a:t>
            </a:r>
          </a:p>
          <a:p>
            <a:pPr marL="762000" marR="0" lvl="1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292929"/>
              </a:buClr>
              <a:buSzPct val="98765"/>
              <a:buFont typeface="Courier New"/>
              <a:buChar char="o"/>
            </a:pPr>
            <a:r>
              <a:rPr lang="en-US" sz="2666" dirty="0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Animals can be infected if humans bring the infective larvae into the facility on shoes or clothes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 idx="4294967295"/>
          </p:nvPr>
        </p:nvSpPr>
        <p:spPr>
          <a:xfrm>
            <a:off x="1577398" y="282575"/>
            <a:ext cx="7824788" cy="1546225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Animals from Reputable Vendors…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4294967295"/>
          </p:nvPr>
        </p:nvSpPr>
        <p:spPr>
          <a:xfrm>
            <a:off x="1774825" y="1828800"/>
            <a:ext cx="8385175" cy="556260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380996" marR="0" lvl="1" indent="-380996">
              <a:lnSpc>
                <a:spcPct val="90000"/>
              </a:lnSpc>
              <a:buSzPct val="98765"/>
            </a:pPr>
            <a:r>
              <a:rPr lang="en-US" sz="2666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i="1" dirty="0">
                <a:sym typeface="Arial"/>
              </a:rPr>
              <a:t>Rodents arrive without arthropod infestations, but can easily be infested if humans bring them into the facility</a:t>
            </a:r>
          </a:p>
          <a:p>
            <a:pPr marL="380996" marR="0" lvl="1" indent="-380996">
              <a:lnSpc>
                <a:spcPct val="90000"/>
              </a:lnSpc>
              <a:buSzPct val="98765"/>
            </a:pPr>
            <a:r>
              <a:rPr lang="en-US" sz="2800" i="1" dirty="0">
                <a:sym typeface="Arial"/>
              </a:rPr>
              <a:t> Humans can transmit diseases to lab animals</a:t>
            </a:r>
          </a:p>
          <a:p>
            <a:pPr marL="380996" marR="0" lvl="1" indent="-380996">
              <a:lnSpc>
                <a:spcPct val="90000"/>
              </a:lnSpc>
              <a:buSzPct val="98765"/>
            </a:pPr>
            <a:r>
              <a:rPr lang="en-US" sz="2800" i="1" dirty="0">
                <a:sym typeface="Arial"/>
              </a:rPr>
              <a:t> Bacteria and fungi can be transmitted between animals and humans if proper PPE and personal hygiene practices are not followed</a:t>
            </a:r>
          </a:p>
          <a:p>
            <a:pPr marL="0" marR="0" lvl="0" indent="0">
              <a:lnSpc>
                <a:spcPct val="90000"/>
              </a:lnSpc>
              <a:buSzPct val="98765"/>
              <a:buNone/>
            </a:pPr>
            <a:endParaRPr lang="en-US" sz="2800" i="1" dirty="0"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Prevention: In the animal facility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4294967295"/>
          </p:nvPr>
        </p:nvSpPr>
        <p:spPr>
          <a:xfrm>
            <a:off x="1776413" y="2252663"/>
            <a:ext cx="8383587" cy="4545012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R="0" lvl="0">
              <a:lnSpc>
                <a:spcPct val="90000"/>
              </a:lnSpc>
              <a:buSzPct val="100358"/>
            </a:pPr>
            <a:r>
              <a:rPr lang="en-US" sz="2800" i="1" dirty="0">
                <a:sym typeface="Arial"/>
              </a:rPr>
              <a:t>  Controlled access to animal areas</a:t>
            </a:r>
          </a:p>
          <a:p>
            <a:pPr marL="380996" marR="0" lvl="1" indent="-380996">
              <a:lnSpc>
                <a:spcPct val="90000"/>
              </a:lnSpc>
              <a:buSzPct val="98765"/>
            </a:pPr>
            <a:r>
              <a:rPr lang="en-US" sz="2800" i="1" dirty="0">
                <a:sym typeface="Arial"/>
              </a:rPr>
              <a:t> Mandatory Personal Protective Equipment (PPE)</a:t>
            </a:r>
          </a:p>
          <a:p>
            <a:pPr marL="380996" marR="0" lvl="1" indent="-380996">
              <a:lnSpc>
                <a:spcPct val="90000"/>
              </a:lnSpc>
              <a:buSzPct val="98765"/>
            </a:pPr>
            <a:r>
              <a:rPr lang="en-US" sz="2800" i="1" dirty="0">
                <a:sym typeface="Arial"/>
              </a:rPr>
              <a:t> Air pressure in animal rooms in maintained negative relative to the clean area</a:t>
            </a:r>
          </a:p>
          <a:p>
            <a:pPr marL="380996" marR="0" lvl="2" indent="-380996">
              <a:lnSpc>
                <a:spcPct val="90000"/>
              </a:lnSpc>
              <a:buSzPct val="101010"/>
            </a:pPr>
            <a:r>
              <a:rPr lang="en-US" sz="2800" i="1" dirty="0">
                <a:sym typeface="Arial"/>
              </a:rPr>
              <a:t>Personal Hygiene – Hand washing!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Protective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PPE helps protect you from exposure to zoonotic disease</a:t>
            </a:r>
          </a:p>
          <a:p>
            <a:r>
              <a:rPr lang="en-US" sz="2400" dirty="0"/>
              <a:t>Dedicated facility clothing</a:t>
            </a:r>
          </a:p>
          <a:p>
            <a:r>
              <a:rPr lang="en-US" sz="2400" dirty="0"/>
              <a:t>Long sleeve lab coat </a:t>
            </a:r>
          </a:p>
          <a:p>
            <a:r>
              <a:rPr lang="en-US" sz="2400" dirty="0"/>
              <a:t>Gloves</a:t>
            </a:r>
          </a:p>
          <a:p>
            <a:r>
              <a:rPr lang="en-US" sz="2400" dirty="0"/>
              <a:t>Safety glasses</a:t>
            </a:r>
          </a:p>
          <a:p>
            <a:r>
              <a:rPr lang="en-US" sz="2400" dirty="0"/>
              <a:t>Shoe covers</a:t>
            </a:r>
          </a:p>
          <a:p>
            <a:r>
              <a:rPr lang="en-US" sz="2400" i="1" dirty="0"/>
              <a:t>PPE also protects the animals from humans who might be spreading zoonotic agents (reverse zoonosis)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5861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Prevention: In the Field</a:t>
            </a:r>
            <a:br>
              <a:rPr lang="en-US" dirty="0"/>
            </a:br>
            <a:endParaRPr lang="en-US" dirty="0"/>
          </a:p>
        </p:txBody>
      </p:sp>
      <p:sp>
        <p:nvSpPr>
          <p:cNvPr id="9" name="Shape 319"/>
          <p:cNvSpPr txBox="1">
            <a:spLocks/>
          </p:cNvSpPr>
          <p:nvPr/>
        </p:nvSpPr>
        <p:spPr>
          <a:xfrm>
            <a:off x="2277884" y="2252663"/>
            <a:ext cx="7645250" cy="4545012"/>
          </a:xfrm>
          <a:prstGeom prst="rect">
            <a:avLst/>
          </a:prstGeom>
        </p:spPr>
        <p:txBody>
          <a:bodyPr vert="horz" lIns="38100" tIns="38100" rIns="38100" bIns="38100" rtlCol="0" anchor="ctr" anchorCtr="0">
            <a:noAutofit/>
          </a:bodyPr>
          <a:lstStyle>
            <a:lvl1pPr marL="380996" indent="-380996" algn="l" defTabSz="507995" rtl="0" eaLnBrk="1" latinLnBrk="0" hangingPunct="1">
              <a:spcBef>
                <a:spcPts val="1111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5492" indent="-317497" algn="l" defTabSz="507995" rtl="0" eaLnBrk="1" latinLnBrk="0" hangingPunct="1">
              <a:spcBef>
                <a:spcPts val="1111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77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9987" indent="-253997" algn="l" defTabSz="507995" rtl="0" eaLnBrk="1" latinLnBrk="0" hangingPunct="1">
              <a:spcBef>
                <a:spcPts val="1111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55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77982" indent="-253997" algn="l" defTabSz="507995" rtl="0" eaLnBrk="1" latinLnBrk="0" hangingPunct="1">
              <a:spcBef>
                <a:spcPts val="1111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3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5977" indent="-253997" algn="l" defTabSz="507995" rtl="0" eaLnBrk="1" latinLnBrk="0" hangingPunct="1">
              <a:spcBef>
                <a:spcPts val="1111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3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93972" indent="-253997" algn="l" defTabSz="507995" rtl="0" eaLnBrk="1" latinLnBrk="0" hangingPunct="1">
              <a:spcBef>
                <a:spcPts val="1111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3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507995" rtl="0" eaLnBrk="1" latinLnBrk="0" hangingPunct="1">
              <a:spcBef>
                <a:spcPts val="1111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3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507995" rtl="0" eaLnBrk="1" latinLnBrk="0" hangingPunct="1">
              <a:spcBef>
                <a:spcPts val="1111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3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507995" rtl="0" eaLnBrk="1" latinLnBrk="0" hangingPunct="1">
              <a:spcBef>
                <a:spcPts val="1111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3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SzPct val="100358"/>
            </a:pPr>
            <a:r>
              <a:rPr lang="en-US" sz="2800" i="1" dirty="0">
                <a:sym typeface="Arial"/>
              </a:rPr>
              <a:t>Field-</a:t>
            </a:r>
            <a:r>
              <a:rPr lang="en-US" sz="2800" i="1" dirty="0"/>
              <a:t>specific </a:t>
            </a:r>
            <a:r>
              <a:rPr lang="en-US" sz="2800" i="1" dirty="0">
                <a:sym typeface="Arial"/>
              </a:rPr>
              <a:t>Awareness and Education!</a:t>
            </a:r>
          </a:p>
          <a:p>
            <a:pPr marL="380996" lvl="1" indent="-380996">
              <a:lnSpc>
                <a:spcPct val="90000"/>
              </a:lnSpc>
              <a:buSzPct val="98765"/>
            </a:pPr>
            <a:r>
              <a:rPr lang="en-US" sz="2800" i="1" dirty="0"/>
              <a:t>Vaccination when possible (e.g. Rabies, Tetanus)</a:t>
            </a:r>
          </a:p>
          <a:p>
            <a:pPr marL="380996" lvl="1" indent="-380996">
              <a:lnSpc>
                <a:spcPct val="90000"/>
              </a:lnSpc>
              <a:buSzPct val="98765"/>
            </a:pPr>
            <a:r>
              <a:rPr lang="en-US" sz="2800" i="1" dirty="0">
                <a:sym typeface="Arial"/>
              </a:rPr>
              <a:t>Potable water</a:t>
            </a:r>
          </a:p>
          <a:p>
            <a:pPr marL="380996" lvl="1" indent="-380996">
              <a:lnSpc>
                <a:spcPct val="90000"/>
              </a:lnSpc>
              <a:buSzPct val="98765"/>
            </a:pPr>
            <a:r>
              <a:rPr lang="en-US" sz="2800" i="1" dirty="0"/>
              <a:t>Mosquito and Tick bite prevention </a:t>
            </a:r>
          </a:p>
          <a:p>
            <a:pPr marL="380996" lvl="1" indent="-380996">
              <a:lnSpc>
                <a:spcPct val="90000"/>
              </a:lnSpc>
              <a:buSzPct val="98765"/>
            </a:pPr>
            <a:r>
              <a:rPr lang="en-US" sz="2800" i="1" dirty="0"/>
              <a:t>Hand-washing / sanitizer</a:t>
            </a:r>
          </a:p>
          <a:p>
            <a:pPr marL="380996" lvl="1" indent="-380996">
              <a:lnSpc>
                <a:spcPct val="90000"/>
              </a:lnSpc>
              <a:buSzPct val="98765"/>
            </a:pPr>
            <a:r>
              <a:rPr lang="en-US" sz="2800" i="1" dirty="0"/>
              <a:t>Limit exposure to infected species and fecal material</a:t>
            </a:r>
          </a:p>
        </p:txBody>
      </p:sp>
    </p:spTree>
    <p:extLst>
      <p:ext uri="{BB962C8B-B14F-4D97-AF65-F5344CB8AC3E}">
        <p14:creationId xmlns:p14="http://schemas.microsoft.com/office/powerpoint/2010/main" val="1907178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Zoonosis and other infectious agents summary: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i="1" dirty="0">
                <a:sym typeface="Arial"/>
                <a:rtl val="0"/>
              </a:rPr>
              <a:t>Animals can give diseases to You</a:t>
            </a:r>
          </a:p>
          <a:p>
            <a:r>
              <a:rPr lang="en-US" sz="3000" i="1" dirty="0">
                <a:sym typeface="Arial"/>
                <a:rtl val="0"/>
              </a:rPr>
              <a:t>You can give diseases to Animals</a:t>
            </a:r>
          </a:p>
          <a:p>
            <a:r>
              <a:rPr lang="en-US" sz="3000" i="1" dirty="0">
                <a:sym typeface="Arial"/>
                <a:rtl val="0"/>
              </a:rPr>
              <a:t>Minimize your exposure to animal waste in the facility and in the field</a:t>
            </a:r>
          </a:p>
          <a:p>
            <a:r>
              <a:rPr lang="en-US" sz="3000" i="1" dirty="0">
                <a:sym typeface="Arial"/>
                <a:rtl val="0"/>
              </a:rPr>
              <a:t>Be safety conscious when handling any animal</a:t>
            </a:r>
          </a:p>
          <a:p>
            <a:r>
              <a:rPr lang="en-US" sz="3000" i="1" dirty="0">
                <a:sym typeface="Arial"/>
                <a:rtl val="0"/>
              </a:rPr>
              <a:t>Be safety conscious in the field: Mosquitos, ticks, water, soil, and even edible berries can carry infectious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45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Shape 35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89000" y="582075"/>
            <a:ext cx="211649" cy="1269975"/>
          </a:xfrm>
          <a:prstGeom prst="rect">
            <a:avLst/>
          </a:prstGeom>
        </p:spPr>
      </p:pic>
      <p:pic>
        <p:nvPicPr>
          <p:cNvPr id="359" name="Shape 35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175750" y="253975"/>
            <a:ext cx="222250" cy="1280574"/>
          </a:xfrm>
          <a:prstGeom prst="rect">
            <a:avLst/>
          </a:prstGeom>
        </p:spPr>
      </p:pic>
      <p:pic>
        <p:nvPicPr>
          <p:cNvPr id="360" name="Shape 36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Laboratory Animal Allergies</a:t>
            </a:r>
          </a:p>
        </p:txBody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2534478" y="1828800"/>
            <a:ext cx="7320722" cy="54863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R="0" lvl="0">
              <a:lnSpc>
                <a:spcPct val="80000"/>
              </a:lnSpc>
              <a:spcBef>
                <a:spcPts val="1111"/>
              </a:spcBef>
              <a:buSzPct val="98765"/>
            </a:pPr>
            <a:r>
              <a:rPr lang="en-US" sz="4000" i="1" dirty="0">
                <a:sym typeface="Arial"/>
                <a:rtl val="0"/>
              </a:rPr>
              <a:t>Objectives:</a:t>
            </a:r>
            <a:endParaRPr lang="en-US" sz="3600" i="1" dirty="0">
              <a:sym typeface="Arial"/>
              <a:rtl val="0"/>
            </a:endParaRPr>
          </a:p>
          <a:p>
            <a:pPr marR="0" lvl="0">
              <a:lnSpc>
                <a:spcPct val="80000"/>
              </a:lnSpc>
              <a:spcBef>
                <a:spcPts val="1111"/>
              </a:spcBef>
              <a:buSzPct val="98765"/>
            </a:pPr>
            <a:endParaRPr lang="en-US" sz="3200" i="1" dirty="0">
              <a:sym typeface="Arial"/>
              <a:rtl val="0"/>
            </a:endParaRPr>
          </a:p>
          <a:p>
            <a:pPr marL="825491" lvl="2" indent="-380996">
              <a:lnSpc>
                <a:spcPct val="80000"/>
              </a:lnSpc>
              <a:spcBef>
                <a:spcPts val="1111"/>
              </a:spcBef>
              <a:buSzPct val="100358"/>
            </a:pPr>
            <a:r>
              <a:rPr lang="en-US" sz="3200" i="1" dirty="0">
                <a:sym typeface="Arial"/>
                <a:rtl val="0"/>
              </a:rPr>
              <a:t> </a:t>
            </a:r>
            <a:r>
              <a:rPr lang="en-US" sz="2800" i="1" dirty="0">
                <a:sym typeface="Arial"/>
                <a:rtl val="0"/>
              </a:rPr>
              <a:t>Are you likely to become allergic to lab animals?</a:t>
            </a:r>
          </a:p>
          <a:p>
            <a:pPr marL="825491" lvl="2" indent="-380996">
              <a:lnSpc>
                <a:spcPct val="80000"/>
              </a:lnSpc>
              <a:spcBef>
                <a:spcPts val="1111"/>
              </a:spcBef>
              <a:buSzPct val="100358"/>
            </a:pPr>
            <a:r>
              <a:rPr lang="en-US" sz="2800" i="1" dirty="0">
                <a:sym typeface="Arial"/>
                <a:rtl val="0"/>
              </a:rPr>
              <a:t>Allergens and exposure</a:t>
            </a:r>
          </a:p>
          <a:p>
            <a:pPr marL="825491" lvl="2" indent="-380996">
              <a:lnSpc>
                <a:spcPct val="80000"/>
              </a:lnSpc>
              <a:spcBef>
                <a:spcPts val="1111"/>
              </a:spcBef>
              <a:buSzPct val="100358"/>
            </a:pPr>
            <a:r>
              <a:rPr lang="en-US" sz="2800" i="1" dirty="0">
                <a:rtl val="0"/>
              </a:rPr>
              <a:t> Diseases caused by Animal Allergens</a:t>
            </a:r>
          </a:p>
          <a:p>
            <a:pPr marL="825491" lvl="2" indent="-380996">
              <a:lnSpc>
                <a:spcPct val="80000"/>
              </a:lnSpc>
              <a:spcBef>
                <a:spcPts val="1111"/>
              </a:spcBef>
              <a:buSzPct val="100358"/>
            </a:pPr>
            <a:r>
              <a:rPr lang="en-US" sz="2800" i="1" dirty="0">
                <a:sym typeface="Arial"/>
                <a:rtl val="0"/>
              </a:rPr>
              <a:t> Causes and Prevention</a:t>
            </a:r>
          </a:p>
        </p:txBody>
      </p:sp>
      <p:sp>
        <p:nvSpPr>
          <p:cNvPr id="497" name="Shape 497"/>
          <p:cNvSpPr txBox="1"/>
          <p:nvPr/>
        </p:nvSpPr>
        <p:spPr>
          <a:xfrm>
            <a:off x="3326675" y="6577525"/>
            <a:ext cx="3688624" cy="3813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Lab Animal Allergies (LAA)</a:t>
            </a:r>
          </a:p>
        </p:txBody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2564648" y="1977887"/>
            <a:ext cx="7290551" cy="54863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1111"/>
              </a:spcBef>
            </a:pPr>
            <a:r>
              <a:rPr lang="en-US" sz="3555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>
                <a:sym typeface="Arial"/>
                <a:rtl val="0"/>
              </a:rPr>
              <a:t>Significant occupational hazard!</a:t>
            </a:r>
          </a:p>
          <a:p>
            <a:pPr>
              <a:lnSpc>
                <a:spcPct val="80000"/>
              </a:lnSpc>
              <a:spcBef>
                <a:spcPts val="1111"/>
              </a:spcBef>
            </a:pPr>
            <a:endParaRPr lang="en-US" sz="3200" dirty="0">
              <a:sym typeface="Arial"/>
              <a:rtl val="0"/>
            </a:endParaRPr>
          </a:p>
          <a:p>
            <a:pPr>
              <a:lnSpc>
                <a:spcPct val="80000"/>
              </a:lnSpc>
              <a:spcBef>
                <a:spcPts val="1111"/>
              </a:spcBef>
            </a:pPr>
            <a:r>
              <a:rPr lang="en-US" sz="3200" dirty="0">
                <a:sym typeface="Arial"/>
                <a:rtl val="0"/>
              </a:rPr>
              <a:t> Approximately 2 million workers have jobs that require contact with animals or animal products</a:t>
            </a:r>
          </a:p>
          <a:p>
            <a:pPr>
              <a:lnSpc>
                <a:spcPct val="80000"/>
              </a:lnSpc>
              <a:spcBef>
                <a:spcPts val="1111"/>
              </a:spcBef>
            </a:pPr>
            <a:r>
              <a:rPr lang="en-US" sz="3200" dirty="0">
                <a:sym typeface="Arial"/>
                <a:rtl val="0"/>
              </a:rPr>
              <a:t> Estimated prevalence of animal allergies in workers ranges from 21% to 35%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title" idx="4294967295"/>
          </p:nvPr>
        </p:nvSpPr>
        <p:spPr>
          <a:xfrm>
            <a:off x="0" y="158750"/>
            <a:ext cx="7824788" cy="1546225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Routes of Exposure </a:t>
            </a:r>
            <a:b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</a:br>
            <a: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to Allergens</a:t>
            </a:r>
          </a:p>
        </p:txBody>
      </p:sp>
      <p:sp>
        <p:nvSpPr>
          <p:cNvPr id="545" name="Shape 545"/>
          <p:cNvSpPr txBox="1">
            <a:spLocks noGrp="1"/>
          </p:cNvSpPr>
          <p:nvPr>
            <p:ph type="body" idx="4294967295"/>
          </p:nvPr>
        </p:nvSpPr>
        <p:spPr>
          <a:xfrm>
            <a:off x="1704109" y="2173576"/>
            <a:ext cx="3754438" cy="50280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80000"/>
              </a:lnSpc>
              <a:buSzPct val="98765"/>
            </a:pPr>
            <a:r>
              <a:rPr lang="en-US" sz="2666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3200" i="1" dirty="0">
                <a:sym typeface="Arial"/>
                <a:rtl val="0"/>
              </a:rPr>
              <a:t>Inhalation of airborne allergens</a:t>
            </a:r>
          </a:p>
          <a:p>
            <a:pPr lvl="1">
              <a:lnSpc>
                <a:spcPct val="80000"/>
              </a:lnSpc>
              <a:buSzPct val="98765"/>
              <a:buFont typeface="Arial" panose="020B0604020202020204" pitchFamily="34" charset="0"/>
              <a:buChar char="•"/>
            </a:pPr>
            <a:r>
              <a:rPr lang="en-US" sz="2978" i="1" dirty="0">
                <a:sym typeface="Arial"/>
                <a:rtl val="0"/>
              </a:rPr>
              <a:t> </a:t>
            </a:r>
            <a:r>
              <a:rPr lang="en-US" sz="2800" i="1" dirty="0">
                <a:sym typeface="Arial"/>
                <a:rtl val="0"/>
              </a:rPr>
              <a:t>Most common form of exposure</a:t>
            </a:r>
          </a:p>
          <a:p>
            <a:pPr>
              <a:lnSpc>
                <a:spcPct val="80000"/>
              </a:lnSpc>
              <a:buSzPct val="98765"/>
            </a:pPr>
            <a:r>
              <a:rPr lang="en-US" sz="3200" i="1" dirty="0">
                <a:sym typeface="Arial"/>
                <a:rtl val="0"/>
              </a:rPr>
              <a:t> Skin contact</a:t>
            </a:r>
          </a:p>
          <a:p>
            <a:pPr>
              <a:lnSpc>
                <a:spcPct val="80000"/>
              </a:lnSpc>
              <a:buSzPct val="98765"/>
            </a:pPr>
            <a:r>
              <a:rPr lang="en-US" sz="3200" i="1" dirty="0">
                <a:sym typeface="Arial"/>
                <a:rtl val="0"/>
              </a:rPr>
              <a:t> Eye contact</a:t>
            </a:r>
          </a:p>
          <a:p>
            <a:pPr>
              <a:lnSpc>
                <a:spcPct val="80000"/>
              </a:lnSpc>
              <a:buSzPct val="98765"/>
            </a:pPr>
            <a:r>
              <a:rPr lang="en-US" sz="3200" i="1" dirty="0">
                <a:sym typeface="Arial"/>
                <a:rtl val="0"/>
              </a:rPr>
              <a:t> Ingestion</a:t>
            </a:r>
          </a:p>
          <a:p>
            <a:pPr lvl="1">
              <a:lnSpc>
                <a:spcPct val="80000"/>
              </a:lnSpc>
              <a:buSzPct val="98765"/>
              <a:buFont typeface="Arial" panose="020B0604020202020204" pitchFamily="34" charset="0"/>
              <a:buChar char="•"/>
            </a:pPr>
            <a:r>
              <a:rPr lang="en-US" sz="2800" i="1" dirty="0">
                <a:sym typeface="Arial"/>
                <a:rtl val="0"/>
              </a:rPr>
              <a:t>Via inhalation</a:t>
            </a:r>
          </a:p>
          <a:p>
            <a:pPr>
              <a:lnSpc>
                <a:spcPct val="80000"/>
              </a:lnSpc>
              <a:buSzPct val="98765"/>
            </a:pPr>
            <a:endParaRPr lang="en-US" sz="3200" i="1" dirty="0">
              <a:sym typeface="Arial"/>
              <a:rtl val="0"/>
            </a:endParaRPr>
          </a:p>
        </p:txBody>
      </p:sp>
      <p:pic>
        <p:nvPicPr>
          <p:cNvPr id="546" name="Shape 54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757325" y="3048000"/>
            <a:ext cx="3513650" cy="23283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algn="ctr">
              <a:lnSpc>
                <a:spcPct val="120058"/>
              </a:lnSpc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Part 1: Introduction to Zoonosis and other Infectious agents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lvl="0">
              <a:lnSpc>
                <a:spcPct val="120089"/>
              </a:lnSpc>
              <a:buSzPct val="100358"/>
            </a:pPr>
            <a:r>
              <a:rPr lang="en-US" sz="2800" dirty="0">
                <a:solidFill>
                  <a:srgbClr val="292929"/>
                </a:solidFill>
                <a:sym typeface="Arial"/>
              </a:rPr>
              <a:t>Zoonosis</a:t>
            </a:r>
          </a:p>
          <a:p>
            <a:pPr marL="825491" lvl="2" indent="-380996">
              <a:lnSpc>
                <a:spcPct val="120089"/>
              </a:lnSpc>
              <a:buSzPct val="100358"/>
            </a:pPr>
            <a:r>
              <a:rPr lang="en-US" sz="2178" dirty="0">
                <a:solidFill>
                  <a:srgbClr val="292929"/>
                </a:solidFill>
                <a:sym typeface="Arial"/>
              </a:rPr>
              <a:t> Types of zoonotic diseases</a:t>
            </a:r>
          </a:p>
          <a:p>
            <a:pPr marL="825491" lvl="2" indent="-380996">
              <a:lnSpc>
                <a:spcPct val="120089"/>
              </a:lnSpc>
              <a:buSzPct val="100358"/>
            </a:pPr>
            <a:r>
              <a:rPr lang="en-US" sz="2178" dirty="0">
                <a:solidFill>
                  <a:srgbClr val="292929"/>
                </a:solidFill>
                <a:sym typeface="Arial"/>
              </a:rPr>
              <a:t> Transmission</a:t>
            </a:r>
          </a:p>
          <a:p>
            <a:pPr marL="825491" lvl="2" indent="-380996">
              <a:lnSpc>
                <a:spcPct val="120089"/>
              </a:lnSpc>
              <a:buSzPct val="100358"/>
            </a:pPr>
            <a:r>
              <a:rPr lang="en-US" sz="2178" dirty="0">
                <a:solidFill>
                  <a:srgbClr val="292929"/>
                </a:solidFill>
                <a:sym typeface="Arial"/>
              </a:rPr>
              <a:t> How to prevent the spread of zoonotic diseases</a:t>
            </a:r>
          </a:p>
          <a:p>
            <a:pPr>
              <a:lnSpc>
                <a:spcPct val="120089"/>
              </a:lnSpc>
              <a:buSzPct val="100358"/>
            </a:pPr>
            <a:r>
              <a:rPr lang="en-US" sz="2800" dirty="0">
                <a:solidFill>
                  <a:srgbClr val="292929"/>
                </a:solidFill>
                <a:sym typeface="Arial"/>
              </a:rPr>
              <a:t>Infectious Agents in the Field</a:t>
            </a:r>
          </a:p>
          <a:p>
            <a:pPr marL="104423" marR="0" lvl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98765"/>
            </a:pPr>
            <a:endParaRPr lang="en-US" sz="2800" dirty="0">
              <a:solidFill>
                <a:srgbClr val="292929"/>
              </a:solidFill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765" y="617707"/>
            <a:ext cx="7321332" cy="935151"/>
          </a:xfrm>
        </p:spPr>
        <p:txBody>
          <a:bodyPr>
            <a:normAutofit/>
          </a:bodyPr>
          <a:lstStyle/>
          <a:p>
            <a:r>
              <a:rPr lang="en-US" dirty="0"/>
              <a:t>Risk Factors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520752" y="1969477"/>
            <a:ext cx="7324428" cy="5605433"/>
          </a:xfrm>
        </p:spPr>
        <p:txBody>
          <a:bodyPr>
            <a:noAutofit/>
          </a:bodyPr>
          <a:lstStyle/>
          <a:p>
            <a:r>
              <a:rPr lang="en-US" sz="2800" i="1" dirty="0"/>
              <a:t>Existing Allergy to pets or other species</a:t>
            </a:r>
          </a:p>
          <a:p>
            <a:r>
              <a:rPr lang="en-US" sz="2800" i="1" dirty="0"/>
              <a:t>Intensity / duration of animal allergen exposure</a:t>
            </a:r>
            <a:endParaRPr lang="en-US" sz="3067" i="1" dirty="0"/>
          </a:p>
          <a:p>
            <a:pPr marL="1396986" lvl="6" indent="-380996">
              <a:buFont typeface="Arial" panose="020B0604020202020204" pitchFamily="34" charset="0"/>
              <a:buChar char="•"/>
            </a:pPr>
            <a:r>
              <a:rPr lang="en-US" sz="2400" i="1" dirty="0"/>
              <a:t>Airborne contamination</a:t>
            </a:r>
          </a:p>
          <a:p>
            <a:pPr marL="1396986" lvl="6" indent="-380996">
              <a:buFont typeface="Arial" panose="020B0604020202020204" pitchFamily="34" charset="0"/>
              <a:buChar char="•"/>
            </a:pPr>
            <a:r>
              <a:rPr lang="en-US" sz="2400" i="1" dirty="0"/>
              <a:t>Skin/eye contact</a:t>
            </a:r>
          </a:p>
          <a:p>
            <a:pPr marL="1396986" lvl="6" indent="-380996">
              <a:buFont typeface="Arial" panose="020B0604020202020204" pitchFamily="34" charset="0"/>
              <a:buChar char="•"/>
            </a:pPr>
            <a:r>
              <a:rPr lang="en-US" sz="2400" i="1" dirty="0"/>
              <a:t>Secondhand from co-workers</a:t>
            </a:r>
          </a:p>
          <a:p>
            <a:pPr marL="1396986" lvl="6" indent="-380996">
              <a:buFont typeface="Arial" panose="020B0604020202020204" pitchFamily="34" charset="0"/>
              <a:buChar char="•"/>
            </a:pPr>
            <a:r>
              <a:rPr lang="en-US" sz="2400" i="1" dirty="0"/>
              <a:t>Brought home on clothing</a:t>
            </a:r>
          </a:p>
          <a:p>
            <a:pPr marL="380996" lvl="5" indent="-380996"/>
            <a:r>
              <a:rPr lang="en-US" sz="2800" i="1" dirty="0"/>
              <a:t> Allergies to other things, including hay fever, allergic skin rashes, allergic asthma, food allergies</a:t>
            </a:r>
          </a:p>
          <a:p>
            <a:pPr lvl="4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5871252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title"/>
          </p:nvPr>
        </p:nvSpPr>
        <p:spPr>
          <a:xfrm>
            <a:off x="793750" y="-77403"/>
            <a:ext cx="8382000" cy="1611952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Animal Allergens</a:t>
            </a:r>
          </a:p>
        </p:txBody>
      </p:sp>
      <p:pic>
        <p:nvPicPr>
          <p:cNvPr id="530" name="Shape 5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33075" y="1640400"/>
            <a:ext cx="5386900" cy="5979574"/>
          </a:xfrm>
          <a:prstGeom prst="rect">
            <a:avLst/>
          </a:prstGeom>
        </p:spPr>
      </p:pic>
      <p:sp>
        <p:nvSpPr>
          <p:cNvPr id="531" name="Shape 531"/>
          <p:cNvSpPr txBox="1"/>
          <p:nvPr/>
        </p:nvSpPr>
        <p:spPr>
          <a:xfrm>
            <a:off x="2365375" y="2838075"/>
            <a:ext cx="1335599" cy="1434375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Serum</a:t>
            </a:r>
          </a:p>
        </p:txBody>
      </p:sp>
      <p:sp>
        <p:nvSpPr>
          <p:cNvPr id="532" name="Shape 532"/>
          <p:cNvSpPr txBox="1"/>
          <p:nvPr/>
        </p:nvSpPr>
        <p:spPr>
          <a:xfrm>
            <a:off x="2390050" y="5076450"/>
            <a:ext cx="1286224" cy="140970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Fur</a:t>
            </a:r>
          </a:p>
        </p:txBody>
      </p:sp>
      <p:sp>
        <p:nvSpPr>
          <p:cNvPr id="533" name="Shape 533"/>
          <p:cNvSpPr txBox="1"/>
          <p:nvPr/>
        </p:nvSpPr>
        <p:spPr>
          <a:xfrm>
            <a:off x="4319750" y="6191250"/>
            <a:ext cx="1286224" cy="140970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Scales</a:t>
            </a:r>
          </a:p>
        </p:txBody>
      </p:sp>
      <p:sp>
        <p:nvSpPr>
          <p:cNvPr id="534" name="Shape 534"/>
          <p:cNvSpPr txBox="1"/>
          <p:nvPr/>
        </p:nvSpPr>
        <p:spPr>
          <a:xfrm>
            <a:off x="6249450" y="5076450"/>
            <a:ext cx="1286224" cy="140970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Urine </a:t>
            </a:r>
          </a:p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</a:p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Saliva</a:t>
            </a:r>
          </a:p>
        </p:txBody>
      </p:sp>
      <p:sp>
        <p:nvSpPr>
          <p:cNvPr id="535" name="Shape 535"/>
          <p:cNvSpPr txBox="1"/>
          <p:nvPr/>
        </p:nvSpPr>
        <p:spPr>
          <a:xfrm>
            <a:off x="6249450" y="2848675"/>
            <a:ext cx="1286224" cy="1407925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Pet</a:t>
            </a:r>
          </a:p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Dander</a:t>
            </a:r>
          </a:p>
        </p:txBody>
      </p:sp>
      <p:sp>
        <p:nvSpPr>
          <p:cNvPr id="536" name="Shape 536"/>
          <p:cNvSpPr txBox="1"/>
          <p:nvPr/>
        </p:nvSpPr>
        <p:spPr>
          <a:xfrm>
            <a:off x="4316225" y="1733900"/>
            <a:ext cx="1289750" cy="140970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Endotoxin</a:t>
            </a:r>
          </a:p>
        </p:txBody>
      </p:sp>
      <p:sp>
        <p:nvSpPr>
          <p:cNvPr id="537" name="Shape 537"/>
          <p:cNvSpPr txBox="1"/>
          <p:nvPr/>
        </p:nvSpPr>
        <p:spPr>
          <a:xfrm>
            <a:off x="4319750" y="3965200"/>
            <a:ext cx="1286224" cy="1407925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Allergens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200" dirty="0"/>
              <a:t>Human exposure to allergens is directly related to the normal activities of an animal: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800" dirty="0"/>
              <a:t>#1: Urinary Proteins 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AND</a:t>
            </a:r>
          </a:p>
          <a:p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Dander/hair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Bedding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Food dust</a:t>
            </a:r>
          </a:p>
          <a:p>
            <a:pPr marL="0" indent="0">
              <a:buNone/>
            </a:pPr>
            <a:br>
              <a:rPr lang="en-US" sz="2800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9" y="3613904"/>
            <a:ext cx="4625994" cy="3465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3127" y="1452146"/>
            <a:ext cx="27531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In this picture, what are the potential allergens?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483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1524000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But the room doesn’t smell bad- Respiratory exposure?</a:t>
            </a:r>
          </a:p>
        </p:txBody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1217396" y="1828800"/>
            <a:ext cx="8637804" cy="54863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1168400" marR="0" lvl="1" indent="-45720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11" dirty="0" err="1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Nanogram</a:t>
            </a:r>
            <a:r>
              <a:rPr lang="en-US" sz="3111" dirty="0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concentrations can elicit symptoms (ppb)</a:t>
            </a:r>
          </a:p>
          <a:p>
            <a:pPr marL="711200" marR="0" lvl="1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292929"/>
              </a:buClr>
            </a:pPr>
            <a:endParaRPr sz="3111" dirty="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426" y="3431483"/>
            <a:ext cx="5715000" cy="35528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Types of Allergens</a:t>
            </a:r>
          </a:p>
        </p:txBody>
      </p:sp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2570059" y="1823389"/>
            <a:ext cx="7526216" cy="5486399"/>
          </a:xfrm>
          <a:prstGeom prst="rect">
            <a:avLst/>
          </a:prstGeom>
        </p:spPr>
        <p:txBody>
          <a:bodyPr lIns="38100" tIns="38100" rIns="38100" bIns="38100" numCol="2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1111"/>
              </a:spcBef>
            </a:pPr>
            <a:r>
              <a:rPr lang="en-US" sz="3111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Animal </a:t>
            </a:r>
            <a:r>
              <a:rPr lang="en-US" sz="3200" dirty="0">
                <a:sym typeface="Arial"/>
                <a:rtl val="0"/>
              </a:rPr>
              <a:t>Proteins (allergens) 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ym typeface="Arial"/>
                <a:rtl val="0"/>
              </a:rPr>
              <a:t> </a:t>
            </a:r>
            <a:r>
              <a:rPr lang="en-US" sz="2400" dirty="0">
                <a:sym typeface="Arial"/>
                <a:rtl val="0"/>
              </a:rPr>
              <a:t>saliva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 dander (flakes of skin) 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 urine</a:t>
            </a:r>
          </a:p>
          <a:p>
            <a:pPr>
              <a:lnSpc>
                <a:spcPct val="80000"/>
              </a:lnSpc>
              <a:spcBef>
                <a:spcPts val="1111"/>
              </a:spcBef>
            </a:pPr>
            <a:endParaRPr lang="en-US" sz="3200" dirty="0">
              <a:rtl val="0"/>
            </a:endParaRPr>
          </a:p>
          <a:p>
            <a:pPr>
              <a:lnSpc>
                <a:spcPct val="80000"/>
              </a:lnSpc>
              <a:spcBef>
                <a:spcPts val="1111"/>
              </a:spcBef>
            </a:pPr>
            <a:endParaRPr lang="en-US" sz="3200" dirty="0">
              <a:rtl val="0"/>
            </a:endParaRPr>
          </a:p>
          <a:p>
            <a:pPr>
              <a:lnSpc>
                <a:spcPct val="80000"/>
              </a:lnSpc>
              <a:spcBef>
                <a:spcPts val="1111"/>
              </a:spcBef>
            </a:pPr>
            <a:endParaRPr lang="en-US" sz="3200" dirty="0">
              <a:rtl val="0"/>
            </a:endParaRPr>
          </a:p>
          <a:p>
            <a:pPr>
              <a:lnSpc>
                <a:spcPct val="80000"/>
              </a:lnSpc>
              <a:spcBef>
                <a:spcPts val="1111"/>
              </a:spcBef>
            </a:pPr>
            <a:endParaRPr lang="en-US" sz="3200" dirty="0">
              <a:rtl val="0"/>
            </a:endParaRPr>
          </a:p>
          <a:p>
            <a:pPr>
              <a:lnSpc>
                <a:spcPct val="80000"/>
              </a:lnSpc>
              <a:spcBef>
                <a:spcPts val="1111"/>
              </a:spcBef>
            </a:pPr>
            <a:endParaRPr lang="en-US" sz="3200" dirty="0">
              <a:sym typeface="Arial"/>
              <a:rtl val="0"/>
            </a:endParaRPr>
          </a:p>
          <a:p>
            <a:pPr>
              <a:lnSpc>
                <a:spcPct val="80000"/>
              </a:lnSpc>
              <a:spcBef>
                <a:spcPts val="1111"/>
              </a:spcBef>
            </a:pPr>
            <a:r>
              <a:rPr lang="en-US" sz="3200" dirty="0">
                <a:rtl val="0"/>
              </a:rPr>
              <a:t> Allergic reactions may also be triggered by:</a:t>
            </a:r>
          </a:p>
          <a:p>
            <a:pPr>
              <a:lnSpc>
                <a:spcPct val="80000"/>
              </a:lnSpc>
              <a:spcBef>
                <a:spcPts val="1111"/>
              </a:spcBef>
            </a:pPr>
            <a:endParaRPr lang="en-US" sz="3200" dirty="0">
              <a:rtl val="0"/>
            </a:endParaRP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rtl val="0"/>
              </a:rPr>
              <a:t> Foods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 Latex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 Molds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 Pollens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 Insect stings 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title" idx="4294967295"/>
          </p:nvPr>
        </p:nvSpPr>
        <p:spPr>
          <a:xfrm>
            <a:off x="1527463" y="200313"/>
            <a:ext cx="8395855" cy="1546225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Medical Surveillance Programs</a:t>
            </a:r>
          </a:p>
        </p:txBody>
      </p:sp>
      <p:sp>
        <p:nvSpPr>
          <p:cNvPr id="554" name="Shape 554"/>
          <p:cNvSpPr txBox="1">
            <a:spLocks noGrp="1"/>
          </p:cNvSpPr>
          <p:nvPr>
            <p:ph type="body" idx="4294967295"/>
          </p:nvPr>
        </p:nvSpPr>
        <p:spPr>
          <a:xfrm>
            <a:off x="2375276" y="2252663"/>
            <a:ext cx="7784724" cy="50260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80000"/>
              </a:lnSpc>
              <a:buSzPct val="98765"/>
            </a:pPr>
            <a:r>
              <a:rPr lang="en-US" sz="3555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>
                <a:sym typeface="Arial"/>
                <a:rtl val="0"/>
              </a:rPr>
              <a:t>Identify workers with or at higher risk for LAA</a:t>
            </a:r>
          </a:p>
          <a:p>
            <a:pPr>
              <a:lnSpc>
                <a:spcPct val="80000"/>
              </a:lnSpc>
              <a:buSzPct val="98765"/>
            </a:pPr>
            <a:r>
              <a:rPr lang="en-US" sz="3200" dirty="0">
                <a:sym typeface="Arial"/>
                <a:rtl val="0"/>
              </a:rPr>
              <a:t> Identify new cases of LAA or allergies to new species</a:t>
            </a:r>
          </a:p>
          <a:p>
            <a:pPr>
              <a:lnSpc>
                <a:spcPct val="80000"/>
              </a:lnSpc>
              <a:buSzPct val="98765"/>
            </a:pPr>
            <a:r>
              <a:rPr lang="en-US" sz="3200" dirty="0">
                <a:sym typeface="Arial"/>
                <a:rtl val="0"/>
              </a:rPr>
              <a:t> Yearly assessment typical</a:t>
            </a:r>
          </a:p>
          <a:p>
            <a:pPr>
              <a:lnSpc>
                <a:spcPct val="80000"/>
              </a:lnSpc>
              <a:buSzPct val="98765"/>
            </a:pPr>
            <a:r>
              <a:rPr lang="en-US" sz="3200" dirty="0">
                <a:sym typeface="Arial"/>
                <a:rtl val="0"/>
              </a:rPr>
              <a:t> Employees can report new symptoms anytime during the year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292929"/>
              </a:buClr>
              <a:buSzPct val="98765"/>
              <a:buFont typeface="Arial"/>
              <a:buChar char="●"/>
            </a:pPr>
            <a:endParaRPr lang="en-US" sz="2800" dirty="0">
              <a:solidFill>
                <a:srgbClr val="29292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title"/>
          </p:nvPr>
        </p:nvSpPr>
        <p:spPr>
          <a:xfrm>
            <a:off x="304800" y="304799"/>
            <a:ext cx="9550400" cy="1312985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Allergic Reactions</a:t>
            </a:r>
            <a:b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</a:br>
            <a: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“Hypersensitivity Reactions”</a:t>
            </a:r>
          </a:p>
        </p:txBody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1698944" y="1828800"/>
            <a:ext cx="8156256" cy="54863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1111"/>
              </a:spcBef>
            </a:pPr>
            <a:r>
              <a:rPr lang="en-US" sz="3111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3200" dirty="0">
                <a:sym typeface="Arial"/>
                <a:rtl val="0"/>
              </a:rPr>
              <a:t>Definition: </a:t>
            </a:r>
            <a:r>
              <a:rPr lang="en-US" sz="3200" i="1" dirty="0">
                <a:sym typeface="Arial"/>
                <a:rtl val="0"/>
              </a:rPr>
              <a:t>excessive, undesirable (damaging, discomfort-producing and sometimes fatal) reactions produced by the normal immune system</a:t>
            </a:r>
          </a:p>
          <a:p>
            <a:pPr>
              <a:lnSpc>
                <a:spcPct val="80000"/>
              </a:lnSpc>
              <a:spcBef>
                <a:spcPts val="1111"/>
              </a:spcBef>
            </a:pPr>
            <a:r>
              <a:rPr lang="en-US" sz="3200" i="1" dirty="0">
                <a:sym typeface="Arial"/>
                <a:rtl val="0"/>
              </a:rPr>
              <a:t> </a:t>
            </a:r>
            <a:r>
              <a:rPr lang="en-US" sz="3200" dirty="0">
                <a:sym typeface="Arial"/>
                <a:rtl val="0"/>
              </a:rPr>
              <a:t>Require a pre-sensitized host </a:t>
            </a:r>
          </a:p>
          <a:p>
            <a:pPr>
              <a:lnSpc>
                <a:spcPct val="80000"/>
              </a:lnSpc>
              <a:spcBef>
                <a:spcPts val="1111"/>
              </a:spcBef>
            </a:pPr>
            <a:r>
              <a:rPr lang="en-US" sz="3200" dirty="0">
                <a:sym typeface="Arial"/>
                <a:rtl val="0"/>
              </a:rPr>
              <a:t> Can be divided into four types based on mechanisms involved and reaction time: </a:t>
            </a:r>
          </a:p>
          <a:p>
            <a:pPr>
              <a:lnSpc>
                <a:spcPct val="80000"/>
              </a:lnSpc>
              <a:spcBef>
                <a:spcPts val="1111"/>
              </a:spcBef>
            </a:pPr>
            <a:r>
              <a:rPr lang="en-US" sz="3200" dirty="0">
                <a:sym typeface="Arial"/>
                <a:rtl val="0"/>
              </a:rPr>
              <a:t> Immediate Phase Reaction: Type I</a:t>
            </a:r>
          </a:p>
          <a:p>
            <a:pPr>
              <a:lnSpc>
                <a:spcPct val="80000"/>
              </a:lnSpc>
              <a:spcBef>
                <a:spcPts val="1111"/>
              </a:spcBef>
            </a:pPr>
            <a:r>
              <a:rPr lang="en-US" sz="3200" dirty="0">
                <a:sym typeface="Arial"/>
                <a:rtl val="0"/>
              </a:rPr>
              <a:t> Late Phase Reaction: Type II, III and IV 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Hypersensitivity Reaction Overview</a:t>
            </a:r>
          </a:p>
        </p:txBody>
      </p:sp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1893728" y="1828800"/>
            <a:ext cx="3987649" cy="54863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1111"/>
              </a:spcBef>
            </a:pPr>
            <a:r>
              <a:rPr lang="en-US" sz="3111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>
                <a:sym typeface="Arial"/>
                <a:rtl val="0"/>
              </a:rPr>
              <a:t>Immediate Reaction “Type I”</a:t>
            </a:r>
          </a:p>
          <a:p>
            <a:pPr marR="0"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15-20 minutes</a:t>
            </a:r>
          </a:p>
          <a:p>
            <a:pPr marR="0"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Called “atopic allergy”</a:t>
            </a:r>
          </a:p>
          <a:p>
            <a:pPr marR="0"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Examples: asthma, hay fever, hives</a:t>
            </a:r>
          </a:p>
          <a:p>
            <a:pPr marR="0"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Most common type of animal-associated allergy</a:t>
            </a:r>
          </a:p>
        </p:txBody>
      </p:sp>
      <p:sp>
        <p:nvSpPr>
          <p:cNvPr id="571" name="Shape 571"/>
          <p:cNvSpPr txBox="1">
            <a:spLocks noGrp="1"/>
          </p:cNvSpPr>
          <p:nvPr>
            <p:ph type="body" idx="4294967295"/>
          </p:nvPr>
        </p:nvSpPr>
        <p:spPr>
          <a:xfrm>
            <a:off x="6116638" y="1780104"/>
            <a:ext cx="3844370" cy="5017571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80000"/>
              </a:lnSpc>
              <a:buSzPct val="98765"/>
            </a:pPr>
            <a:r>
              <a:rPr lang="en-US" sz="3111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>
                <a:sym typeface="Arial"/>
                <a:rtl val="0"/>
              </a:rPr>
              <a:t>Late Reaction “Type II”</a:t>
            </a:r>
          </a:p>
          <a:p>
            <a:pPr>
              <a:lnSpc>
                <a:spcPct val="80000"/>
              </a:lnSpc>
              <a:buSzPct val="98765"/>
            </a:pPr>
            <a:endParaRPr lang="en-US" sz="3200" dirty="0">
              <a:sym typeface="Arial"/>
              <a:rtl val="0"/>
            </a:endParaRPr>
          </a:p>
          <a:p>
            <a:pPr lvl="1">
              <a:lnSpc>
                <a:spcPct val="80000"/>
              </a:lnSpc>
              <a:buSzPct val="98765"/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Minutes to hours</a:t>
            </a:r>
          </a:p>
          <a:p>
            <a:pPr lvl="1">
              <a:lnSpc>
                <a:spcPct val="80000"/>
              </a:lnSpc>
              <a:buSzPct val="98765"/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Type III</a:t>
            </a:r>
          </a:p>
          <a:p>
            <a:pPr lvl="1">
              <a:lnSpc>
                <a:spcPct val="80000"/>
              </a:lnSpc>
              <a:buSzPct val="98765"/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3-8 hours</a:t>
            </a:r>
          </a:p>
          <a:p>
            <a:pPr lvl="1">
              <a:lnSpc>
                <a:spcPct val="80000"/>
              </a:lnSpc>
              <a:buSzPct val="98765"/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Type IV</a:t>
            </a:r>
          </a:p>
          <a:p>
            <a:pPr lvl="1">
              <a:lnSpc>
                <a:spcPct val="80000"/>
              </a:lnSpc>
              <a:buSzPct val="98765"/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48-72 hours</a:t>
            </a:r>
          </a:p>
          <a:p>
            <a:pPr lvl="1">
              <a:lnSpc>
                <a:spcPct val="80000"/>
              </a:lnSpc>
              <a:buSzPct val="98765"/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  <a:rtl val="0"/>
              </a:rPr>
              <a:t>T cell mediated</a:t>
            </a:r>
          </a:p>
          <a:p>
            <a:pPr marL="0" marR="0" indent="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 dirty="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 I or Immediate Hypersensitivity </a:t>
            </a:r>
          </a:p>
        </p:txBody>
      </p:sp>
      <p:sp>
        <p:nvSpPr>
          <p:cNvPr id="579" name="Shape 579"/>
          <p:cNvSpPr txBox="1">
            <a:spLocks noGrp="1"/>
          </p:cNvSpPr>
          <p:nvPr>
            <p:ph type="body" idx="1"/>
          </p:nvPr>
        </p:nvSpPr>
        <p:spPr>
          <a:xfrm>
            <a:off x="1909960" y="1828800"/>
            <a:ext cx="7945240" cy="54863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1111"/>
              </a:spcBef>
            </a:pPr>
            <a:r>
              <a:rPr lang="en-US" sz="3200" i="1" dirty="0">
                <a:sym typeface="Arial"/>
                <a:rtl val="0"/>
              </a:rPr>
              <a:t> </a:t>
            </a:r>
            <a:r>
              <a:rPr lang="en-US" sz="3600" dirty="0">
                <a:sym typeface="Arial"/>
                <a:rtl val="0"/>
              </a:rPr>
              <a:t>Symptoms: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ym typeface="Arial"/>
                <a:rtl val="0"/>
              </a:rPr>
              <a:t>Itching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ym typeface="Arial"/>
                <a:rtl val="0"/>
              </a:rPr>
              <a:t>Sneezing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ym typeface="Arial"/>
                <a:rtl val="0"/>
              </a:rPr>
              <a:t>Watery discharge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ym typeface="Arial"/>
                <a:rtl val="0"/>
              </a:rPr>
              <a:t>Congestion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ym typeface="Arial"/>
                <a:rtl val="0"/>
              </a:rPr>
              <a:t>Conjunctivitis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ym typeface="Arial"/>
                <a:rtl val="0"/>
              </a:rPr>
              <a:t>Asthma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sym typeface="Arial"/>
                <a:rtl val="0"/>
              </a:rPr>
              <a:t>Urticaria</a:t>
            </a:r>
            <a:endParaRPr lang="en-US" sz="3200" dirty="0">
              <a:sym typeface="Arial"/>
              <a:rtl val="0"/>
            </a:endParaRP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ym typeface="Arial"/>
                <a:rtl val="0"/>
              </a:rPr>
              <a:t>Anaphylaxis</a:t>
            </a:r>
          </a:p>
          <a:p>
            <a:pPr>
              <a:lnSpc>
                <a:spcPct val="80000"/>
              </a:lnSpc>
              <a:spcBef>
                <a:spcPts val="1111"/>
              </a:spcBef>
            </a:pPr>
            <a:endParaRPr sz="3200" i="1" dirty="0">
              <a:sym typeface="Arial"/>
              <a:rtl val="0"/>
            </a:endParaRPr>
          </a:p>
        </p:txBody>
      </p:sp>
      <p:pic>
        <p:nvPicPr>
          <p:cNvPr id="580" name="Shape 58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528236" y="4046076"/>
            <a:ext cx="3153824" cy="30797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Type II, III, or VI Hypersensitivity </a:t>
            </a:r>
          </a:p>
        </p:txBody>
      </p:sp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xfrm>
            <a:off x="1753050" y="1828800"/>
            <a:ext cx="4988621" cy="54863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>
              <a:lnSpc>
                <a:spcPct val="80000"/>
              </a:lnSpc>
              <a:spcBef>
                <a:spcPts val="1111"/>
              </a:spcBef>
              <a:buClr>
                <a:srgbClr val="A53010"/>
              </a:buClr>
            </a:pPr>
            <a:r>
              <a:rPr lang="en-US" sz="3111" b="1" i="1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Symptoms:</a:t>
            </a:r>
          </a:p>
          <a:p>
            <a:pPr marL="970845" marR="0" lvl="1" indent="-457200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SzPct val="100358"/>
              <a:buFont typeface="Arial" panose="020B0604020202020204" pitchFamily="34" charset="0"/>
              <a:buChar char="•"/>
            </a:pPr>
            <a:r>
              <a:rPr lang="en-US" sz="3111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 Contact dermatitis (like poison ivy)</a:t>
            </a:r>
          </a:p>
          <a:p>
            <a:pPr marL="970845" marR="0" lvl="1" indent="-457200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SzPct val="100358"/>
              <a:buFont typeface="Arial" panose="020B0604020202020204" pitchFamily="34" charset="0"/>
              <a:buChar char="•"/>
            </a:pPr>
            <a:r>
              <a:rPr lang="en-US" sz="3111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 Skin erythema</a:t>
            </a:r>
          </a:p>
          <a:p>
            <a:pPr marL="970845" marR="0" lvl="1" indent="-457200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SzPct val="100358"/>
              <a:buFont typeface="Arial" panose="020B0604020202020204" pitchFamily="34" charset="0"/>
              <a:buChar char="•"/>
            </a:pPr>
            <a:r>
              <a:rPr lang="en-US" sz="3111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 Anemia</a:t>
            </a:r>
          </a:p>
          <a:p>
            <a:pPr marL="1507058" lvl="2" indent="-457200">
              <a:lnSpc>
                <a:spcPct val="107812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 Less commonly associated with LA</a:t>
            </a:r>
            <a:r>
              <a:rPr lang="en-US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</a:p>
          <a:p>
            <a:pPr marL="762000" marR="0" lvl="1" indent="-50800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292929"/>
              </a:buClr>
              <a:buFont typeface="Arial"/>
              <a:buNone/>
            </a:pPr>
            <a:endParaRPr sz="2222" i="1" dirty="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9" name="Shape 58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115399" y="2830255"/>
            <a:ext cx="3153824" cy="30797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What Is Zoonosis?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R="0" lvl="0">
              <a:lnSpc>
                <a:spcPct val="120089"/>
              </a:lnSpc>
              <a:buSzPct val="100358"/>
            </a:pPr>
            <a:r>
              <a:rPr lang="en-US" sz="2800" dirty="0">
                <a:solidFill>
                  <a:srgbClr val="292929"/>
                </a:solidFill>
                <a:sym typeface="Arial"/>
              </a:rPr>
              <a:t>Zoonosis is a contagious disease spread from: </a:t>
            </a:r>
          </a:p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100358"/>
              <a:buNone/>
            </a:pPr>
            <a:r>
              <a:rPr lang="en-US" sz="3111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400" dirty="0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animal to human</a:t>
            </a:r>
          </a:p>
          <a:p>
            <a:pPr>
              <a:lnSpc>
                <a:spcPct val="120089"/>
              </a:lnSpc>
              <a:buSzPct val="100358"/>
            </a:pPr>
            <a:r>
              <a:rPr lang="en-US" sz="2800" dirty="0">
                <a:solidFill>
                  <a:srgbClr val="292929"/>
                </a:solidFill>
                <a:sym typeface="Arial"/>
              </a:rPr>
              <a:t>The term “reverse zoonosis” has been used to describe a disease transmissible from: </a:t>
            </a:r>
          </a:p>
          <a:p>
            <a:pPr marL="0" marR="0" lvl="0" indent="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292929"/>
              </a:buClr>
              <a:buSzPct val="100358"/>
              <a:buNone/>
            </a:pPr>
            <a:r>
              <a:rPr lang="en-US" sz="3111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>
                <a:solidFill>
                  <a:srgbClr val="292929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	human to animal </a:t>
            </a:r>
            <a:endParaRPr lang="en-US" sz="3111" dirty="0">
              <a:solidFill>
                <a:srgbClr val="292929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49" name="Shape 4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671730" y="5242921"/>
            <a:ext cx="2276253" cy="237707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Allergy Onset Statistics</a:t>
            </a:r>
          </a:p>
        </p:txBody>
      </p:sp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2050636" y="1368896"/>
            <a:ext cx="7804563" cy="594630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1111"/>
              </a:spcBef>
            </a:pPr>
            <a:r>
              <a:rPr lang="en-US" sz="2666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1" dirty="0">
                <a:sym typeface="Arial"/>
                <a:rtl val="0"/>
              </a:rPr>
              <a:t>Most people who will develop LAA will do so within the first 3 years of employment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3200" i="1" dirty="0">
                <a:sym typeface="Arial"/>
                <a:rtl val="0"/>
              </a:rPr>
              <a:t> </a:t>
            </a:r>
            <a:r>
              <a:rPr lang="en-US" sz="3200" dirty="0">
                <a:sym typeface="Arial"/>
                <a:rtl val="0"/>
              </a:rPr>
              <a:t>~ 1/3 of people will become symptomatic within the first year, 70% within the next 3 years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ym typeface="Arial"/>
                <a:rtl val="0"/>
              </a:rPr>
              <a:t> ~ 30% of people who develop allergies will develop asthma</a:t>
            </a:r>
          </a:p>
          <a:p>
            <a:pPr lvl="1">
              <a:lnSpc>
                <a:spcPct val="80000"/>
              </a:lnSpc>
              <a:spcBef>
                <a:spcPts val="1111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ym typeface="Arial"/>
                <a:rtl val="0"/>
              </a:rPr>
              <a:t> ~ 70% who will develop asthma associated with LAA will do so within 3 years of developing the initial allergy</a:t>
            </a:r>
          </a:p>
          <a:p>
            <a:pPr>
              <a:lnSpc>
                <a:spcPct val="80000"/>
              </a:lnSpc>
              <a:spcBef>
                <a:spcPts val="1111"/>
              </a:spcBef>
            </a:pPr>
            <a:r>
              <a:rPr lang="en-US" sz="3200" i="1" dirty="0">
                <a:sym typeface="Arial"/>
                <a:rtl val="0"/>
              </a:rPr>
              <a:t> People who already have allergies are more likely to develop LAA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title" idx="4294967295"/>
          </p:nvPr>
        </p:nvSpPr>
        <p:spPr>
          <a:xfrm>
            <a:off x="1487929" y="50537"/>
            <a:ext cx="7824788" cy="1546225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Treatment and Prevention of Lab Animal Allergies</a:t>
            </a:r>
          </a:p>
        </p:txBody>
      </p:sp>
      <p:sp>
        <p:nvSpPr>
          <p:cNvPr id="605" name="Shape 605"/>
          <p:cNvSpPr txBox="1">
            <a:spLocks noGrp="1"/>
          </p:cNvSpPr>
          <p:nvPr>
            <p:ph type="body" idx="4294967295"/>
          </p:nvPr>
        </p:nvSpPr>
        <p:spPr>
          <a:xfrm>
            <a:off x="1888317" y="1791480"/>
            <a:ext cx="8126797" cy="5572415"/>
          </a:xfrm>
          <a:prstGeom prst="rect">
            <a:avLst/>
          </a:prstGeom>
        </p:spPr>
        <p:txBody>
          <a:bodyPr lIns="38100" tIns="38100" rIns="38100" bIns="38100" numCol="2" anchor="t" anchorCtr="0">
            <a:noAutofit/>
          </a:bodyPr>
          <a:lstStyle/>
          <a:p>
            <a:pPr>
              <a:lnSpc>
                <a:spcPct val="80000"/>
              </a:lnSpc>
              <a:buSzPct val="98765"/>
            </a:pPr>
            <a:r>
              <a:rPr lang="en-US" sz="3200" i="1" dirty="0">
                <a:sym typeface="Arial"/>
                <a:rtl val="0"/>
              </a:rPr>
              <a:t> Early intervention</a:t>
            </a:r>
          </a:p>
          <a:p>
            <a:pPr lvl="1">
              <a:lnSpc>
                <a:spcPct val="80000"/>
              </a:lnSpc>
              <a:buSzPct val="98765"/>
              <a:buFont typeface="Arial" panose="020B0604020202020204" pitchFamily="34" charset="0"/>
              <a:buChar char="•"/>
            </a:pPr>
            <a:r>
              <a:rPr lang="en-US" sz="2978" i="1" dirty="0">
                <a:sym typeface="Arial"/>
                <a:rtl val="0"/>
              </a:rPr>
              <a:t> </a:t>
            </a:r>
            <a:r>
              <a:rPr lang="en-US" sz="2978" dirty="0">
                <a:sym typeface="Arial"/>
                <a:rtl val="0"/>
              </a:rPr>
              <a:t>Tell your doctor or Health services as soon as you notice</a:t>
            </a:r>
          </a:p>
          <a:p>
            <a:pPr>
              <a:lnSpc>
                <a:spcPct val="80000"/>
              </a:lnSpc>
              <a:buSzPct val="98765"/>
            </a:pPr>
            <a:r>
              <a:rPr lang="en-US" sz="3200" i="1" dirty="0">
                <a:sym typeface="Arial"/>
                <a:rtl val="0"/>
              </a:rPr>
              <a:t> Appropriate precautions</a:t>
            </a:r>
          </a:p>
          <a:p>
            <a:pPr lvl="1">
              <a:lnSpc>
                <a:spcPct val="80000"/>
              </a:lnSpc>
              <a:buSzPct val="98765"/>
              <a:buFont typeface="Arial" panose="020B0604020202020204" pitchFamily="34" charset="0"/>
              <a:buChar char="•"/>
            </a:pPr>
            <a:r>
              <a:rPr lang="en-US" sz="2978" i="1" dirty="0">
                <a:sym typeface="Arial"/>
                <a:rtl val="0"/>
              </a:rPr>
              <a:t> </a:t>
            </a:r>
            <a:r>
              <a:rPr lang="en-US" sz="2978" dirty="0">
                <a:sym typeface="Arial"/>
                <a:rtl val="0"/>
              </a:rPr>
              <a:t>Wear PPE at work </a:t>
            </a:r>
          </a:p>
          <a:p>
            <a:pPr lvl="1">
              <a:lnSpc>
                <a:spcPct val="80000"/>
              </a:lnSpc>
              <a:buSzPct val="98765"/>
              <a:buFont typeface="Arial" panose="020B0604020202020204" pitchFamily="34" charset="0"/>
              <a:buChar char="•"/>
            </a:pPr>
            <a:r>
              <a:rPr lang="en-US" sz="2978" dirty="0">
                <a:sym typeface="Arial"/>
                <a:rtl val="0"/>
              </a:rPr>
              <a:t> Don’t take allergens home on street clothes</a:t>
            </a:r>
          </a:p>
          <a:p>
            <a:pPr>
              <a:lnSpc>
                <a:spcPct val="80000"/>
              </a:lnSpc>
              <a:buSzPct val="98765"/>
            </a:pPr>
            <a:r>
              <a:rPr lang="en-US" sz="3200" i="1" dirty="0">
                <a:sym typeface="Arial"/>
                <a:rtl val="0"/>
              </a:rPr>
              <a:t> </a:t>
            </a:r>
            <a:r>
              <a:rPr lang="en-US" sz="3200" dirty="0">
                <a:sym typeface="Arial"/>
                <a:rtl val="0"/>
              </a:rPr>
              <a:t>Avoid allergens- home or workplace</a:t>
            </a:r>
          </a:p>
          <a:p>
            <a:pPr>
              <a:lnSpc>
                <a:spcPct val="80000"/>
              </a:lnSpc>
              <a:buSzPct val="98765"/>
            </a:pPr>
            <a:endParaRPr lang="en-US" sz="3200" i="1" dirty="0">
              <a:sym typeface="Arial"/>
              <a:rtl val="0"/>
            </a:endParaRPr>
          </a:p>
          <a:p>
            <a:pPr>
              <a:lnSpc>
                <a:spcPct val="80000"/>
              </a:lnSpc>
              <a:buSzPct val="98765"/>
            </a:pPr>
            <a:endParaRPr lang="en-US" sz="3200" i="1" dirty="0">
              <a:sym typeface="Arial"/>
              <a:rtl val="0"/>
            </a:endParaRPr>
          </a:p>
          <a:p>
            <a:pPr>
              <a:lnSpc>
                <a:spcPct val="80000"/>
              </a:lnSpc>
              <a:buSzPct val="98765"/>
            </a:pPr>
            <a:r>
              <a:rPr lang="en-US" sz="3200" i="1" dirty="0">
                <a:sym typeface="Arial"/>
                <a:rtl val="0"/>
              </a:rPr>
              <a:t> </a:t>
            </a:r>
            <a:r>
              <a:rPr lang="en-US" sz="3200" b="1" dirty="0">
                <a:sym typeface="Arial"/>
                <a:rtl val="0"/>
              </a:rPr>
              <a:t>Allergy prevention is better than any allergy treatment!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 idx="4294967295"/>
          </p:nvPr>
        </p:nvSpPr>
        <p:spPr>
          <a:xfrm>
            <a:off x="1011792" y="158750"/>
            <a:ext cx="9148208" cy="1361643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NIOSH Recommendations</a:t>
            </a:r>
          </a:p>
        </p:txBody>
      </p:sp>
      <p:sp>
        <p:nvSpPr>
          <p:cNvPr id="614" name="Shape 614"/>
          <p:cNvSpPr txBox="1">
            <a:spLocks noGrp="1"/>
          </p:cNvSpPr>
          <p:nvPr>
            <p:ph type="body" idx="4294967295"/>
          </p:nvPr>
        </p:nvSpPr>
        <p:spPr>
          <a:xfrm>
            <a:off x="1776413" y="1666481"/>
            <a:ext cx="8383587" cy="5555058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80000"/>
              </a:lnSpc>
              <a:buSzPct val="98765"/>
            </a:pPr>
            <a:r>
              <a:rPr lang="en-US" sz="2666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>
                <a:sym typeface="Arial"/>
                <a:rtl val="0"/>
              </a:rPr>
              <a:t>National Institute for Occupational Safety and Health comments regarding safety and prevention of allergies</a:t>
            </a:r>
          </a:p>
          <a:p>
            <a:pPr>
              <a:lnSpc>
                <a:spcPct val="80000"/>
              </a:lnSpc>
              <a:buSzPct val="98765"/>
            </a:pPr>
            <a:r>
              <a:rPr lang="en-US" sz="3200" dirty="0">
                <a:sym typeface="Arial"/>
                <a:rtl val="0"/>
              </a:rPr>
              <a:t> Avoid wearing street clothes while working </a:t>
            </a:r>
          </a:p>
          <a:p>
            <a:pPr>
              <a:lnSpc>
                <a:spcPct val="80000"/>
              </a:lnSpc>
              <a:buSzPct val="98765"/>
            </a:pPr>
            <a:r>
              <a:rPr lang="en-US" sz="3200" dirty="0">
                <a:sym typeface="Arial"/>
                <a:rtl val="0"/>
              </a:rPr>
              <a:t> leave work clothes at the workplace to avoid exposing family members / roommates</a:t>
            </a:r>
          </a:p>
          <a:p>
            <a:pPr>
              <a:lnSpc>
                <a:spcPct val="80000"/>
              </a:lnSpc>
              <a:buSzPct val="98765"/>
            </a:pPr>
            <a:r>
              <a:rPr lang="en-US" sz="3200" dirty="0">
                <a:sym typeface="Arial"/>
                <a:rtl val="0"/>
              </a:rPr>
              <a:t> Keep all cages and work areas clean!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NIOSH Recommendations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07351" y="1828800"/>
            <a:ext cx="7847849" cy="5486399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1111"/>
              </a:spcBef>
              <a:buClr>
                <a:srgbClr val="A53010"/>
              </a:buClr>
            </a:pPr>
            <a:r>
              <a:rPr lang="en-US" sz="3200" i="1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  <a:rtl val="0"/>
              </a:rPr>
              <a:t> 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  <a:rtl val="0"/>
              </a:rPr>
              <a:t>Preventative measures include:</a:t>
            </a:r>
          </a:p>
          <a:p>
            <a:pPr lvl="2">
              <a:lnSpc>
                <a:spcPct val="80000"/>
              </a:lnSpc>
              <a:spcBef>
                <a:spcPts val="1111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en-US" sz="2756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  <a:rtl val="0"/>
              </a:rPr>
              <a:t> Animal handlers should take steps to protect themselves from exposure to animals and animal products</a:t>
            </a:r>
          </a:p>
          <a:p>
            <a:pPr lvl="2">
              <a:lnSpc>
                <a:spcPct val="80000"/>
              </a:lnSpc>
              <a:spcBef>
                <a:spcPts val="1111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en-US" sz="2756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  <a:rtl val="0"/>
              </a:rPr>
              <a:t> Reduce skin contact and inhalation by wearing PPE</a:t>
            </a:r>
          </a:p>
          <a:p>
            <a:pPr lvl="2">
              <a:lnSpc>
                <a:spcPct val="80000"/>
              </a:lnSpc>
              <a:spcBef>
                <a:spcPts val="1111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en-US" sz="2756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  <a:rtl val="0"/>
              </a:rPr>
              <a:t> Perform animal manipulations within ventilated hoods when possible and use HEPA ventilated cages and work spaces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816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>
            <a:spLocks noGrp="1"/>
          </p:cNvSpPr>
          <p:nvPr>
            <p:ph type="title" idx="4294967295"/>
          </p:nvPr>
        </p:nvSpPr>
        <p:spPr>
          <a:xfrm>
            <a:off x="1600200" y="486959"/>
            <a:ext cx="8559800" cy="939720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Work Practices and Prevention</a:t>
            </a:r>
          </a:p>
        </p:txBody>
      </p:sp>
      <p:sp>
        <p:nvSpPr>
          <p:cNvPr id="622" name="Shape 622"/>
          <p:cNvSpPr txBox="1">
            <a:spLocks noGrp="1"/>
          </p:cNvSpPr>
          <p:nvPr>
            <p:ph type="body" idx="4294967295"/>
          </p:nvPr>
        </p:nvSpPr>
        <p:spPr>
          <a:xfrm>
            <a:off x="2623930" y="1852050"/>
            <a:ext cx="6936690" cy="4545012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80000"/>
              </a:lnSpc>
              <a:buSzPct val="98765"/>
            </a:pPr>
            <a:r>
              <a:rPr lang="en-US" sz="2666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>
                <a:sym typeface="Arial"/>
                <a:rtl val="0"/>
              </a:rPr>
              <a:t>Education and training programs</a:t>
            </a:r>
          </a:p>
          <a:p>
            <a:pPr>
              <a:lnSpc>
                <a:spcPct val="80000"/>
              </a:lnSpc>
              <a:buSzPct val="98765"/>
            </a:pPr>
            <a:endParaRPr lang="en-US" sz="3200" i="1" dirty="0">
              <a:sym typeface="Arial"/>
              <a:rtl val="0"/>
            </a:endParaRPr>
          </a:p>
          <a:p>
            <a:pPr>
              <a:lnSpc>
                <a:spcPct val="80000"/>
              </a:lnSpc>
              <a:buSzPct val="98765"/>
            </a:pPr>
            <a:r>
              <a:rPr lang="en-US" sz="3200" i="1" dirty="0">
                <a:sym typeface="Arial"/>
                <a:rtl val="0"/>
              </a:rPr>
              <a:t> Personal Protective Equipment</a:t>
            </a:r>
          </a:p>
          <a:p>
            <a:pPr>
              <a:lnSpc>
                <a:spcPct val="80000"/>
              </a:lnSpc>
              <a:buSzPct val="98765"/>
            </a:pPr>
            <a:endParaRPr lang="en-US" sz="3200" i="1" dirty="0">
              <a:sym typeface="Arial"/>
              <a:rtl val="0"/>
            </a:endParaRPr>
          </a:p>
          <a:p>
            <a:pPr>
              <a:lnSpc>
                <a:spcPct val="80000"/>
              </a:lnSpc>
              <a:buSzPct val="98765"/>
            </a:pPr>
            <a:r>
              <a:rPr lang="en-US" sz="3200" i="1" dirty="0">
                <a:sym typeface="Arial"/>
                <a:rtl val="0"/>
              </a:rPr>
              <a:t> Dedicated </a:t>
            </a:r>
            <a:r>
              <a:rPr lang="en-US" sz="3200" i="1" dirty="0" err="1">
                <a:rtl val="0"/>
              </a:rPr>
              <a:t>labcoats</a:t>
            </a:r>
            <a:r>
              <a:rPr lang="en-US" sz="3200" i="1" dirty="0">
                <a:sym typeface="Arial"/>
                <a:rtl val="0"/>
              </a:rPr>
              <a:t> and disposable PPE are provided to minimize contact with allergens</a:t>
            </a:r>
            <a:endParaRPr sz="2222" dirty="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b="1" dirty="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b="1" dirty="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3" name="Shape 6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75400" y="6593400"/>
            <a:ext cx="5693824" cy="603225"/>
          </a:xfrm>
          <a:prstGeom prst="rect">
            <a:avLst/>
          </a:prstGeom>
        </p:spPr>
      </p:pic>
      <p:sp>
        <p:nvSpPr>
          <p:cNvPr id="624" name="Shape 624"/>
          <p:cNvSpPr txBox="1"/>
          <p:nvPr/>
        </p:nvSpPr>
        <p:spPr>
          <a:xfrm>
            <a:off x="2393575" y="6660425"/>
            <a:ext cx="5533650" cy="5506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WEAR YOUR PPE !!!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 idx="4294967295"/>
          </p:nvPr>
        </p:nvSpPr>
        <p:spPr>
          <a:xfrm>
            <a:off x="1771374" y="427441"/>
            <a:ext cx="8388626" cy="1082750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Allergen containment 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4294967295"/>
          </p:nvPr>
        </p:nvSpPr>
        <p:spPr>
          <a:xfrm>
            <a:off x="2326580" y="2252663"/>
            <a:ext cx="7833420" cy="4776787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132645" marR="0" lvl="0" indent="0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100358"/>
              <a:buNone/>
            </a:pPr>
            <a:r>
              <a:rPr lang="en-US" sz="3111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Air pressure in animal rooms is maintained negative relative to the corridor </a:t>
            </a:r>
            <a:r>
              <a:rPr lang="en-US" sz="3111" u="sng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only when the door is closed</a:t>
            </a:r>
          </a:p>
          <a:p>
            <a:pPr marL="1524000" marR="0" lvl="3" indent="-177800" algn="l">
              <a:lnSpc>
                <a:spcPct val="108333"/>
              </a:lnSpc>
              <a:spcBef>
                <a:spcPts val="365"/>
              </a:spcBef>
              <a:spcAft>
                <a:spcPts val="0"/>
              </a:spcAft>
              <a:buClr>
                <a:srgbClr val="292929"/>
              </a:buClr>
              <a:buSzPct val="99999"/>
              <a:buFont typeface="Wingdings"/>
              <a:buChar char="§"/>
            </a:pPr>
            <a:endParaRPr lang="en-US" sz="3111" dirty="0">
              <a:solidFill>
                <a:srgbClr val="292929"/>
              </a:solidFill>
              <a:ea typeface="Arial"/>
              <a:cs typeface="Arial"/>
              <a:sym typeface="Arial"/>
            </a:endParaRPr>
          </a:p>
          <a:p>
            <a:pPr marL="1524000" marR="0" lvl="3" indent="-177800" algn="l">
              <a:lnSpc>
                <a:spcPct val="108333"/>
              </a:lnSpc>
              <a:spcBef>
                <a:spcPts val="365"/>
              </a:spcBef>
              <a:spcAft>
                <a:spcPts val="0"/>
              </a:spcAft>
              <a:buClr>
                <a:srgbClr val="292929"/>
              </a:buClr>
              <a:buSzPct val="99999"/>
              <a:buFont typeface="Wingdings"/>
              <a:buChar char="§"/>
            </a:pPr>
            <a:r>
              <a:rPr lang="en-US" sz="3111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When the doors are held open for more than a few seconds, airflow equalizes and air (and airborne allergens) backflow into the corridor</a:t>
            </a: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>
            <a:spLocks noGrp="1"/>
          </p:cNvSpPr>
          <p:nvPr>
            <p:ph type="title" idx="4294967295"/>
          </p:nvPr>
        </p:nvSpPr>
        <p:spPr>
          <a:xfrm>
            <a:off x="0" y="158750"/>
            <a:ext cx="7824788" cy="1546225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References</a:t>
            </a:r>
          </a:p>
        </p:txBody>
      </p:sp>
      <p:sp>
        <p:nvSpPr>
          <p:cNvPr id="633" name="Shape 633"/>
          <p:cNvSpPr txBox="1">
            <a:spLocks noGrp="1"/>
          </p:cNvSpPr>
          <p:nvPr>
            <p:ph type="body" idx="4294967295"/>
          </p:nvPr>
        </p:nvSpPr>
        <p:spPr>
          <a:xfrm>
            <a:off x="2137206" y="2028480"/>
            <a:ext cx="7648695" cy="5053012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100000"/>
              <a:buFont typeface="Arial"/>
              <a:buChar char="●"/>
            </a:pPr>
            <a:r>
              <a:rPr lang="en-US" sz="2000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"Laboratory Animal Allergy." Animal Care and Use in Research and Education. </a:t>
            </a:r>
            <a:r>
              <a:rPr lang="en-US" sz="2000" u="sng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www.aalaslearninglibrary.org</a:t>
            </a:r>
            <a:r>
              <a:rPr lang="en-US" sz="2000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. AALAS Learning Library. &lt;http://www.aalaslearninglibrary.org&gt;. </a:t>
            </a: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292929"/>
              </a:buClr>
              <a:buSzPct val="100000"/>
              <a:buFont typeface="Arial"/>
              <a:buChar char="●"/>
            </a:pPr>
            <a:r>
              <a:rPr lang="en-US" sz="2000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 Beatty, Robert. "Hypersensitivity." Microbiology. Berkeley College. &lt;http://http://mcb.berkeley.edu/courses/mcb150/Lecture20/Lecture20(6).pdf&gt;. </a:t>
            </a: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292929"/>
              </a:buClr>
              <a:buSzPct val="100000"/>
              <a:buFont typeface="Arial"/>
              <a:buChar char="●"/>
            </a:pPr>
            <a:r>
              <a:rPr lang="en-US" sz="2000" u="sng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u="sng" dirty="0" err="1">
                <a:solidFill>
                  <a:srgbClr val="292929"/>
                </a:solidFill>
                <a:ea typeface="Arial"/>
                <a:cs typeface="Arial"/>
                <a:sym typeface="Arial"/>
              </a:rPr>
              <a:t>BioReliance</a:t>
            </a:r>
            <a:r>
              <a:rPr lang="en-US" sz="2000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&lt;http://www.bioreliance.com&gt;. </a:t>
            </a: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292929"/>
              </a:buClr>
              <a:buSzPct val="100000"/>
              <a:buFont typeface="Arial"/>
              <a:buChar char="●"/>
            </a:pPr>
            <a:r>
              <a:rPr lang="en-US" sz="2000" u="sng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 CDC-Centers for Disease Control and Prevention</a:t>
            </a:r>
            <a:r>
              <a:rPr lang="en-US" sz="2000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. &lt;http://www.cdc.gov&gt;. </a:t>
            </a: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292929"/>
              </a:buClr>
              <a:buSzPct val="100000"/>
              <a:buFont typeface="Arial"/>
              <a:buChar char="●"/>
            </a:pPr>
            <a:r>
              <a:rPr lang="en-US" sz="2000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 Lane, Terry. "Animal Allergens &amp; Endotoxins." Merck. 20 May 2009 &lt;www.merck.com&gt;. </a:t>
            </a:r>
          </a:p>
        </p:txBody>
      </p:sp>
    </p:spTree>
    <p:extLst>
      <p:ext uri="{BB962C8B-B14F-4D97-AF65-F5344CB8AC3E}">
        <p14:creationId xmlns:p14="http://schemas.microsoft.com/office/powerpoint/2010/main" val="3695854780"/>
      </p:ext>
    </p:extLst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 txBox="1">
            <a:spLocks noGrp="1"/>
          </p:cNvSpPr>
          <p:nvPr>
            <p:ph type="title" idx="4294967295"/>
          </p:nvPr>
        </p:nvSpPr>
        <p:spPr>
          <a:xfrm>
            <a:off x="0" y="158750"/>
            <a:ext cx="7824788" cy="1546225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References</a:t>
            </a:r>
          </a:p>
        </p:txBody>
      </p:sp>
      <p:sp>
        <p:nvSpPr>
          <p:cNvPr id="641" name="Shape 641"/>
          <p:cNvSpPr txBox="1">
            <a:spLocks noGrp="1"/>
          </p:cNvSpPr>
          <p:nvPr>
            <p:ph type="body" idx="4294967295"/>
          </p:nvPr>
        </p:nvSpPr>
        <p:spPr>
          <a:xfrm>
            <a:off x="1776413" y="2252663"/>
            <a:ext cx="8383587" cy="4545012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100000"/>
              <a:buFont typeface="Arial"/>
              <a:buChar char="●"/>
            </a:pPr>
            <a:r>
              <a:rPr lang="en-US" sz="2000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292929"/>
                </a:solidFill>
                <a:ea typeface="Arial"/>
                <a:cs typeface="Arial"/>
                <a:sym typeface="Arial"/>
              </a:rPr>
              <a:t>Lowrie</a:t>
            </a:r>
            <a:r>
              <a:rPr lang="en-US" sz="2000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, Jonathan, and Reid Boswell. "Laboratory Animal Allergies." SoCal Tri Branch Symposium .University of California, LA. “</a:t>
            </a: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292929"/>
              </a:buClr>
              <a:buSzPct val="100000"/>
              <a:buFont typeface="Arial"/>
              <a:buChar char="●"/>
            </a:pPr>
            <a:r>
              <a:rPr lang="en-US" sz="2000" u="sng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 National Institute of Occupational Safety and Health</a:t>
            </a:r>
            <a:r>
              <a:rPr lang="en-US" sz="2000" dirty="0">
                <a:solidFill>
                  <a:srgbClr val="292929"/>
                </a:solidFill>
                <a:ea typeface="Arial"/>
                <a:cs typeface="Arial"/>
                <a:sym typeface="Arial"/>
              </a:rPr>
              <a:t>. &lt;http://cdc.gov/niosh &gt;. </a:t>
            </a:r>
          </a:p>
          <a:p>
            <a:pPr marL="0" marR="0" indent="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None/>
            </a:pPr>
            <a:endParaRPr sz="2000" dirty="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Shape 64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89000" y="582075"/>
            <a:ext cx="211649" cy="1269975"/>
          </a:xfrm>
          <a:prstGeom prst="rect">
            <a:avLst/>
          </a:prstGeom>
        </p:spPr>
      </p:pic>
      <p:pic>
        <p:nvPicPr>
          <p:cNvPr id="648" name="Shape 64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275943"/>
            <a:ext cx="10160000" cy="67521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Zoonotic infection types: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7400" y="1828800"/>
            <a:ext cx="7517799" cy="5486399"/>
          </a:xfrm>
        </p:spPr>
        <p:txBody>
          <a:bodyPr>
            <a:noAutofit/>
          </a:bodyPr>
          <a:lstStyle/>
          <a:p>
            <a:r>
              <a:rPr lang="en-US" sz="2800" dirty="0"/>
              <a:t>Infections transmitted </a:t>
            </a:r>
            <a:r>
              <a:rPr lang="en-US" sz="2800" i="1" dirty="0"/>
              <a:t>directly</a:t>
            </a:r>
            <a:r>
              <a:rPr lang="en-US" sz="2800" dirty="0"/>
              <a:t> from animals to humans</a:t>
            </a:r>
          </a:p>
          <a:p>
            <a:r>
              <a:rPr lang="en-US" sz="2800" dirty="0"/>
              <a:t>Vector-borne infections in which an animal or human is infected by the vector</a:t>
            </a:r>
          </a:p>
          <a:p>
            <a:r>
              <a:rPr lang="en-US" sz="2800" dirty="0"/>
              <a:t>Infections in which animals act as a </a:t>
            </a:r>
            <a:r>
              <a:rPr lang="en-US" sz="2800" i="1" dirty="0"/>
              <a:t>reservoir</a:t>
            </a:r>
            <a:r>
              <a:rPr lang="en-US" sz="2800" dirty="0"/>
              <a:t> for disease transmission, including having the potential for contaminating human food and water sources</a:t>
            </a:r>
          </a:p>
        </p:txBody>
      </p:sp>
    </p:spTree>
    <p:extLst>
      <p:ext uri="{BB962C8B-B14F-4D97-AF65-F5344CB8AC3E}">
        <p14:creationId xmlns:p14="http://schemas.microsoft.com/office/powerpoint/2010/main" val="3237757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2090996" y="351693"/>
            <a:ext cx="7321332" cy="2468359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How can a zoonotic or infectious disease be transmitted?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idx="1"/>
          </p:nvPr>
        </p:nvSpPr>
        <p:spPr>
          <a:xfrm>
            <a:off x="2704891" y="2360728"/>
            <a:ext cx="7324428" cy="4197358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>
              <a:lnSpc>
                <a:spcPct val="120089"/>
              </a:lnSpc>
              <a:buSzPct val="100358"/>
            </a:pPr>
            <a:r>
              <a:rPr lang="en-US" sz="2800" dirty="0">
                <a:solidFill>
                  <a:srgbClr val="292929"/>
                </a:solidFill>
                <a:sym typeface="Arial"/>
              </a:rPr>
              <a:t> Airborne</a:t>
            </a:r>
            <a:endParaRPr sz="2800" dirty="0">
              <a:solidFill>
                <a:srgbClr val="292929"/>
              </a:solidFill>
              <a:sym typeface="Arial"/>
            </a:endParaRPr>
          </a:p>
          <a:p>
            <a:pPr>
              <a:lnSpc>
                <a:spcPct val="120089"/>
              </a:lnSpc>
              <a:buSzPct val="100358"/>
            </a:pPr>
            <a:r>
              <a:rPr lang="en-US" sz="2800" dirty="0">
                <a:solidFill>
                  <a:srgbClr val="292929"/>
                </a:solidFill>
                <a:sym typeface="Arial"/>
              </a:rPr>
              <a:t> Fecal-oral</a:t>
            </a:r>
            <a:endParaRPr sz="2800" dirty="0">
              <a:solidFill>
                <a:srgbClr val="292929"/>
              </a:solidFill>
              <a:sym typeface="Arial"/>
            </a:endParaRPr>
          </a:p>
          <a:p>
            <a:pPr>
              <a:lnSpc>
                <a:spcPct val="120089"/>
              </a:lnSpc>
              <a:buSzPct val="100358"/>
            </a:pPr>
            <a:r>
              <a:rPr lang="en-US" sz="2800" dirty="0">
                <a:solidFill>
                  <a:srgbClr val="292929"/>
                </a:solidFill>
                <a:sym typeface="Arial"/>
              </a:rPr>
              <a:t> Direct contact </a:t>
            </a:r>
            <a:endParaRPr sz="2800" dirty="0">
              <a:solidFill>
                <a:srgbClr val="292929"/>
              </a:solidFill>
              <a:sym typeface="Arial"/>
            </a:endParaRPr>
          </a:p>
          <a:p>
            <a:pPr>
              <a:lnSpc>
                <a:spcPct val="120089"/>
              </a:lnSpc>
              <a:buSzPct val="100358"/>
            </a:pPr>
            <a:r>
              <a:rPr lang="en-US" sz="2800" dirty="0">
                <a:solidFill>
                  <a:srgbClr val="292929"/>
                </a:solidFill>
                <a:sym typeface="Arial"/>
              </a:rPr>
              <a:t> Foodborne</a:t>
            </a:r>
          </a:p>
          <a:p>
            <a:pPr marR="0" lvl="0">
              <a:lnSpc>
                <a:spcPct val="120089"/>
              </a:lnSpc>
              <a:buSzPct val="100358"/>
            </a:pPr>
            <a:r>
              <a:rPr lang="en-US" sz="2800" dirty="0">
                <a:solidFill>
                  <a:srgbClr val="292929"/>
                </a:solidFill>
              </a:rPr>
              <a:t> Arthropod Vector</a:t>
            </a:r>
            <a:endParaRPr sz="2800" dirty="0">
              <a:solidFill>
                <a:srgbClr val="292929"/>
              </a:solidFill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 idx="4294967295"/>
          </p:nvPr>
        </p:nvSpPr>
        <p:spPr>
          <a:xfrm>
            <a:off x="1774693" y="158751"/>
            <a:ext cx="7845136" cy="1285586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Zoonosis and Research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4294967295"/>
          </p:nvPr>
        </p:nvSpPr>
        <p:spPr>
          <a:xfrm>
            <a:off x="2363788" y="1914525"/>
            <a:ext cx="7796212" cy="52609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R="0">
              <a:lnSpc>
                <a:spcPct val="100000"/>
              </a:lnSpc>
              <a:buSzPct val="100358"/>
            </a:pPr>
            <a:r>
              <a:rPr lang="en-US" sz="2800" dirty="0">
                <a:sym typeface="Arial"/>
              </a:rPr>
              <a:t>Strong potential for animals to infect humans</a:t>
            </a:r>
          </a:p>
          <a:p>
            <a:r>
              <a:rPr lang="en-US" sz="2800" dirty="0"/>
              <a:t>Disrupts research if animals contract infections from humans</a:t>
            </a:r>
            <a:r>
              <a:rPr lang="en-US" sz="2800" dirty="0">
                <a:solidFill>
                  <a:srgbClr val="292929"/>
                </a:solidFill>
              </a:rPr>
              <a:t>	</a:t>
            </a:r>
          </a:p>
          <a:p>
            <a:pPr lvl="1"/>
            <a:r>
              <a:rPr lang="en-US" sz="2000" dirty="0">
                <a:solidFill>
                  <a:srgbClr val="292929"/>
                </a:solidFill>
              </a:rPr>
              <a:t>Examples?</a:t>
            </a:r>
          </a:p>
          <a:p>
            <a:pPr lvl="0"/>
            <a:r>
              <a:rPr lang="en-US" sz="2800" dirty="0"/>
              <a:t> ~ 75% of recently emerging infectious diseases affecting humans are diseases of </a:t>
            </a:r>
            <a:r>
              <a:rPr lang="en-US" sz="2800" i="1" dirty="0"/>
              <a:t>animal</a:t>
            </a:r>
            <a:r>
              <a:rPr lang="en-US" sz="2800" dirty="0"/>
              <a:t> origin </a:t>
            </a:r>
          </a:p>
          <a:p>
            <a:pPr lvl="0"/>
            <a:r>
              <a:rPr lang="en-US" sz="2800" dirty="0"/>
              <a:t>~ 60% of all human pathogens are zoonotic or “reverse zoonotic”</a:t>
            </a:r>
            <a:endParaRPr lang="en-US" sz="2800" dirty="0">
              <a:solidFill>
                <a:srgbClr val="292929"/>
              </a:solidFill>
            </a:endParaRPr>
          </a:p>
          <a:p>
            <a:pPr marL="0" marR="0" indent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 dirty="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 dirty="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Zoonotic and Infectious Agents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91071" y="1639956"/>
            <a:ext cx="4470399" cy="54863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120089"/>
              </a:lnSpc>
              <a:spcBef>
                <a:spcPts val="1111"/>
              </a:spcBef>
              <a:buSzPct val="100358"/>
            </a:pPr>
            <a:r>
              <a:rPr lang="en-US" sz="2400" dirty="0">
                <a:sym typeface="Arial"/>
              </a:rPr>
              <a:t> Virus’</a:t>
            </a:r>
          </a:p>
          <a:p>
            <a:pPr marR="0" lvl="0">
              <a:lnSpc>
                <a:spcPct val="120089"/>
              </a:lnSpc>
              <a:spcBef>
                <a:spcPts val="1111"/>
              </a:spcBef>
              <a:buSzPct val="100358"/>
            </a:pPr>
            <a:r>
              <a:rPr lang="en-US" sz="2400" dirty="0">
                <a:sym typeface="Arial"/>
              </a:rPr>
              <a:t> Bacteria</a:t>
            </a:r>
          </a:p>
          <a:p>
            <a:pPr marR="0" lvl="0">
              <a:lnSpc>
                <a:spcPct val="120089"/>
              </a:lnSpc>
              <a:spcBef>
                <a:spcPts val="1111"/>
              </a:spcBef>
              <a:buSzPct val="100358"/>
            </a:pPr>
            <a:r>
              <a:rPr lang="en-US" sz="2400" dirty="0">
                <a:sym typeface="Arial"/>
              </a:rPr>
              <a:t> Parasite/Protozoa</a:t>
            </a:r>
          </a:p>
          <a:p>
            <a:pPr marR="0" lvl="0">
              <a:lnSpc>
                <a:spcPct val="120089"/>
              </a:lnSpc>
              <a:spcBef>
                <a:spcPts val="1111"/>
              </a:spcBef>
              <a:buSzPct val="100358"/>
            </a:pPr>
            <a:r>
              <a:rPr lang="en-US" sz="2400" dirty="0">
                <a:sym typeface="Arial"/>
              </a:rPr>
              <a:t> Fungi</a:t>
            </a:r>
          </a:p>
          <a:p>
            <a:pPr marR="0" lvl="0">
              <a:lnSpc>
                <a:spcPct val="120089"/>
              </a:lnSpc>
              <a:spcBef>
                <a:spcPts val="1111"/>
              </a:spcBef>
              <a:buSzPct val="100358"/>
            </a:pPr>
            <a:r>
              <a:rPr lang="en-US" sz="2400" dirty="0">
                <a:sym typeface="Arial"/>
              </a:rPr>
              <a:t> Rickettsia</a:t>
            </a:r>
          </a:p>
          <a:p>
            <a:pPr marR="0" lvl="0">
              <a:lnSpc>
                <a:spcPct val="120089"/>
              </a:lnSpc>
              <a:spcBef>
                <a:spcPts val="1111"/>
              </a:spcBef>
              <a:buSzPct val="100358"/>
            </a:pPr>
            <a:r>
              <a:rPr lang="en-US" sz="2400" dirty="0">
                <a:sym typeface="Arial"/>
              </a:rPr>
              <a:t> Helminthes</a:t>
            </a:r>
          </a:p>
          <a:p>
            <a:pPr marL="0" marR="0" lvl="0" indent="0">
              <a:lnSpc>
                <a:spcPct val="120089"/>
              </a:lnSpc>
              <a:spcBef>
                <a:spcPts val="1111"/>
              </a:spcBef>
              <a:buSzPct val="100358"/>
              <a:buNone/>
            </a:pPr>
            <a:endParaRPr lang="en-US" sz="2400" dirty="0">
              <a:sym typeface="Arial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2297480" y="5622647"/>
            <a:ext cx="6335875" cy="1008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algn="ctr" defTabSz="507995">
              <a:lnSpc>
                <a:spcPct val="120000"/>
              </a:lnSpc>
              <a:buSzPct val="99224"/>
            </a:pPr>
            <a:r>
              <a:rPr lang="en-US" sz="2400" kern="1200" dirty="0">
                <a:latin typeface="Century Gothic" panose="020B0502020202020204" pitchFamily="34" charset="0"/>
              </a:rPr>
              <a:t>Zoonotic disease and infectious agents are associated with all lab and field animals!!!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634</TotalTime>
  <Words>3109</Words>
  <Application>Microsoft Office PowerPoint</Application>
  <PresentationFormat>Custom</PresentationFormat>
  <Paragraphs>452</Paragraphs>
  <Slides>58</Slides>
  <Notes>43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Century Gothic</vt:lpstr>
      <vt:lpstr>Courier New</vt:lpstr>
      <vt:lpstr>Wingdings</vt:lpstr>
      <vt:lpstr>Wingdings 3</vt:lpstr>
      <vt:lpstr>Wisp</vt:lpstr>
      <vt:lpstr>Lab Animal Safety:  Part 1: Zoonosis and Infectious agents  Part 2: Allergy Prevention</vt:lpstr>
      <vt:lpstr>Zoonosis and Allergy Prevention</vt:lpstr>
      <vt:lpstr>Disclaimer</vt:lpstr>
      <vt:lpstr>Part 1: Introduction to Zoonosis and other Infectious agents</vt:lpstr>
      <vt:lpstr>What Is Zoonosis?</vt:lpstr>
      <vt:lpstr>Zoonotic infection types:</vt:lpstr>
      <vt:lpstr>How can a zoonotic or infectious disease be transmitted?</vt:lpstr>
      <vt:lpstr>Zoonosis and Research</vt:lpstr>
      <vt:lpstr>Zoonotic and Infectious Agents</vt:lpstr>
      <vt:lpstr>Viral Diseases</vt:lpstr>
      <vt:lpstr>Viral Diseases:  What/Who can be infected?</vt:lpstr>
      <vt:lpstr>Bacterial Diseases</vt:lpstr>
      <vt:lpstr>PowerPoint Presentation</vt:lpstr>
      <vt:lpstr>Tularemia</vt:lpstr>
      <vt:lpstr>Bacterial Disease from the field: Non-zoonotic</vt:lpstr>
      <vt:lpstr>Parasitic and Protozoal Diseases</vt:lpstr>
      <vt:lpstr>PowerPoint Presentation</vt:lpstr>
      <vt:lpstr>Fungal Diseases</vt:lpstr>
      <vt:lpstr>Helminth Infections </vt:lpstr>
      <vt:lpstr>Arthropods</vt:lpstr>
      <vt:lpstr>Ticks in North Carolina</vt:lpstr>
      <vt:lpstr>Tick-Borne Illness:  Rickettsial Diseases </vt:lpstr>
      <vt:lpstr>Tick-Borne Illness:  West Nile</vt:lpstr>
      <vt:lpstr>Tick Tips:</vt:lpstr>
      <vt:lpstr>Diarrhea caused by Zoonotic agents</vt:lpstr>
      <vt:lpstr>Diarrhea Caused by  Zoonotic agents</vt:lpstr>
      <vt:lpstr>Diarrhea Caused by  Zoonotic agents</vt:lpstr>
      <vt:lpstr>Diarrhea Caused by  Zoonotic agents</vt:lpstr>
      <vt:lpstr>Questions:</vt:lpstr>
      <vt:lpstr>Animals from Vendors</vt:lpstr>
      <vt:lpstr>Animals from Reputable Vendors…</vt:lpstr>
      <vt:lpstr>Prevention: In the animal facility</vt:lpstr>
      <vt:lpstr>Personal Protective Equipment</vt:lpstr>
      <vt:lpstr>Prevention: In the Field </vt:lpstr>
      <vt:lpstr>Zoonosis and other infectious agents summary:</vt:lpstr>
      <vt:lpstr>PowerPoint Presentation</vt:lpstr>
      <vt:lpstr>Laboratory Animal Allergies</vt:lpstr>
      <vt:lpstr>Lab Animal Allergies (LAA)</vt:lpstr>
      <vt:lpstr>Routes of Exposure  to Allergens</vt:lpstr>
      <vt:lpstr>Risk Factors</vt:lpstr>
      <vt:lpstr>Animal Allergens</vt:lpstr>
      <vt:lpstr>Human exposure to allergens is directly related to the normal activities of an animal:    </vt:lpstr>
      <vt:lpstr>But the room doesn’t smell bad- Respiratory exposure?</vt:lpstr>
      <vt:lpstr>Types of Allergens</vt:lpstr>
      <vt:lpstr>Medical Surveillance Programs</vt:lpstr>
      <vt:lpstr>Allergic Reactions “Hypersensitivity Reactions”</vt:lpstr>
      <vt:lpstr>Hypersensitivity Reaction Overview</vt:lpstr>
      <vt:lpstr>Type I or Immediate Hypersensitivity </vt:lpstr>
      <vt:lpstr>Type II, III, or VI Hypersensitivity </vt:lpstr>
      <vt:lpstr>Allergy Onset Statistics</vt:lpstr>
      <vt:lpstr>Treatment and Prevention of Lab Animal Allergies</vt:lpstr>
      <vt:lpstr>NIOSH Recommendations</vt:lpstr>
      <vt:lpstr>NIOSH Recommendations</vt:lpstr>
      <vt:lpstr>Work Practices and Prevention</vt:lpstr>
      <vt:lpstr>Allergen containment </vt:lpstr>
      <vt:lpstr>References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Animal Safety: Zoonosis and Allergy Prevention</dc:title>
  <dc:creator>Alyssa McIntyre</dc:creator>
  <cp:lastModifiedBy>Alyssa McIntyre</cp:lastModifiedBy>
  <cp:revision>62</cp:revision>
  <dcterms:modified xsi:type="dcterms:W3CDTF">2025-01-13T20:22:45Z</dcterms:modified>
</cp:coreProperties>
</file>