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55"/>
  </p:notesMasterIdLst>
  <p:sldIdLst>
    <p:sldId id="256" r:id="rId2"/>
    <p:sldId id="257" r:id="rId3"/>
    <p:sldId id="258" r:id="rId4"/>
    <p:sldId id="259" r:id="rId5"/>
    <p:sldId id="260" r:id="rId6"/>
    <p:sldId id="311" r:id="rId7"/>
    <p:sldId id="265" r:id="rId8"/>
    <p:sldId id="262" r:id="rId9"/>
    <p:sldId id="263" r:id="rId10"/>
    <p:sldId id="264" r:id="rId11"/>
    <p:sldId id="266" r:id="rId12"/>
    <p:sldId id="270" r:id="rId13"/>
    <p:sldId id="267" r:id="rId14"/>
    <p:sldId id="268" r:id="rId15"/>
    <p:sldId id="315" r:id="rId16"/>
    <p:sldId id="312" r:id="rId17"/>
    <p:sldId id="314" r:id="rId18"/>
    <p:sldId id="323" r:id="rId19"/>
    <p:sldId id="274" r:id="rId20"/>
    <p:sldId id="275" r:id="rId21"/>
    <p:sldId id="276" r:id="rId22"/>
    <p:sldId id="277" r:id="rId23"/>
    <p:sldId id="321" r:id="rId24"/>
    <p:sldId id="278" r:id="rId25"/>
    <p:sldId id="279" r:id="rId26"/>
    <p:sldId id="280" r:id="rId27"/>
    <p:sldId id="281" r:id="rId28"/>
    <p:sldId id="282" r:id="rId29"/>
    <p:sldId id="283" r:id="rId30"/>
    <p:sldId id="284" r:id="rId31"/>
    <p:sldId id="285" r:id="rId32"/>
    <p:sldId id="286" r:id="rId33"/>
    <p:sldId id="287" r:id="rId34"/>
    <p:sldId id="288" r:id="rId35"/>
    <p:sldId id="290" r:id="rId36"/>
    <p:sldId id="291" r:id="rId37"/>
    <p:sldId id="292" r:id="rId38"/>
    <p:sldId id="318" r:id="rId39"/>
    <p:sldId id="319" r:id="rId40"/>
    <p:sldId id="293" r:id="rId41"/>
    <p:sldId id="294" r:id="rId42"/>
    <p:sldId id="295" r:id="rId43"/>
    <p:sldId id="296" r:id="rId44"/>
    <p:sldId id="298" r:id="rId45"/>
    <p:sldId id="299" r:id="rId46"/>
    <p:sldId id="300" r:id="rId47"/>
    <p:sldId id="301" r:id="rId48"/>
    <p:sldId id="302" r:id="rId49"/>
    <p:sldId id="303" r:id="rId50"/>
    <p:sldId id="304" r:id="rId51"/>
    <p:sldId id="305" r:id="rId52"/>
    <p:sldId id="307" r:id="rId53"/>
    <p:sldId id="306" r:id="rId54"/>
  </p:sldIdLst>
  <p:sldSz cx="10160000" cy="7620000"/>
  <p:notesSz cx="7620000" cy="10160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400" userDrawn="1">
          <p15:clr>
            <a:srgbClr val="A4A3A4"/>
          </p15:clr>
        </p15:guide>
        <p15:guide id="2" pos="3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94" d="100"/>
          <a:sy n="94" d="100"/>
        </p:scale>
        <p:origin x="1188" y="84"/>
      </p:cViewPr>
      <p:guideLst>
        <p:guide orient="horz" pos="2400"/>
        <p:guide pos="32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270250" y="762000"/>
            <a:ext cx="5080250" cy="38099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762000" y="4826000"/>
            <a:ext cx="6096000" cy="45720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299262444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Shape 29"/>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0" name="Shape 30"/>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40276050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0" name="Shape 120"/>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1695515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2" name="Shape 142"/>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515141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88" name="Shape 188"/>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38198835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3" name="Shape 15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19575380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64" name="Shape 164"/>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14179463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64" name="Shape 164"/>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34429104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7"/>
        <p:cNvGrpSpPr/>
        <p:nvPr/>
      </p:nvGrpSpPr>
      <p:grpSpPr>
        <a:xfrm>
          <a:off x="0" y="0"/>
          <a:ext cx="0" cy="0"/>
          <a:chOff x="0" y="0"/>
          <a:chExt cx="0" cy="0"/>
        </a:xfrm>
      </p:grpSpPr>
      <p:sp>
        <p:nvSpPr>
          <p:cNvPr id="488" name="Shape 488"/>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89" name="Shape 489"/>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7737410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32" name="Shape 232"/>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17280757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43" name="Shape 24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9902494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54" name="Shape 254"/>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4230382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Shape 4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1" name="Shape 41"/>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17733064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65" name="Shape 265"/>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13792600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65" name="Shape 265"/>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9009478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76" name="Shape 276"/>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16453803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Shape 286"/>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87" name="Shape 287"/>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7319433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Shape 297"/>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98" name="Shape 298"/>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13315029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Shape 308"/>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09" name="Shape 309"/>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28051026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Shape 319"/>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20" name="Shape 320"/>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30874434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Shape 33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31" name="Shape 331"/>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28634388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Shape 341"/>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42" name="Shape 342"/>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15563796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Shape 35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53" name="Shape 35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2564102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2" name="Shape 52"/>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15867798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Shape 363"/>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64" name="Shape 364"/>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27244892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Shape 37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75" name="Shape 375"/>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1561711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Shape 385"/>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86" name="Shape 386"/>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39525589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6"/>
        <p:cNvGrpSpPr/>
        <p:nvPr/>
      </p:nvGrpSpPr>
      <p:grpSpPr>
        <a:xfrm>
          <a:off x="0" y="0"/>
          <a:ext cx="0" cy="0"/>
          <a:chOff x="0" y="0"/>
          <a:chExt cx="0" cy="0"/>
        </a:xfrm>
      </p:grpSpPr>
      <p:sp>
        <p:nvSpPr>
          <p:cNvPr id="407" name="Shape 407"/>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08" name="Shape 408"/>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15087109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Shape 418"/>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19" name="Shape 419"/>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4635419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Shape 431"/>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32" name="Shape 432"/>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9705144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Shape 431"/>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32" name="Shape 432"/>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31706742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Shape 44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43" name="Shape 44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17736940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Shape 453"/>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54" name="Shape 454"/>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6209212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Shape 46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65" name="Shape 465"/>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2807200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3" name="Shape 6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420712777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4"/>
        <p:cNvGrpSpPr/>
        <p:nvPr/>
      </p:nvGrpSpPr>
      <p:grpSpPr>
        <a:xfrm>
          <a:off x="0" y="0"/>
          <a:ext cx="0" cy="0"/>
          <a:chOff x="0" y="0"/>
          <a:chExt cx="0" cy="0"/>
        </a:xfrm>
      </p:grpSpPr>
      <p:sp>
        <p:nvSpPr>
          <p:cNvPr id="475" name="Shape 475"/>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76" name="Shape 476"/>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29262643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8"/>
        <p:cNvGrpSpPr/>
        <p:nvPr/>
      </p:nvGrpSpPr>
      <p:grpSpPr>
        <a:xfrm>
          <a:off x="0" y="0"/>
          <a:ext cx="0" cy="0"/>
          <a:chOff x="0" y="0"/>
          <a:chExt cx="0" cy="0"/>
        </a:xfrm>
      </p:grpSpPr>
      <p:sp>
        <p:nvSpPr>
          <p:cNvPr id="499" name="Shape 499"/>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00" name="Shape 500"/>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209096824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Shape 51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11" name="Shape 511"/>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348344585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0"/>
        <p:cNvGrpSpPr/>
        <p:nvPr/>
      </p:nvGrpSpPr>
      <p:grpSpPr>
        <a:xfrm>
          <a:off x="0" y="0"/>
          <a:ext cx="0" cy="0"/>
          <a:chOff x="0" y="0"/>
          <a:chExt cx="0" cy="0"/>
        </a:xfrm>
      </p:grpSpPr>
      <p:sp>
        <p:nvSpPr>
          <p:cNvPr id="521" name="Shape 521"/>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22" name="Shape 522"/>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383234679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1"/>
        <p:cNvGrpSpPr/>
        <p:nvPr/>
      </p:nvGrpSpPr>
      <p:grpSpPr>
        <a:xfrm>
          <a:off x="0" y="0"/>
          <a:ext cx="0" cy="0"/>
          <a:chOff x="0" y="0"/>
          <a:chExt cx="0" cy="0"/>
        </a:xfrm>
      </p:grpSpPr>
      <p:sp>
        <p:nvSpPr>
          <p:cNvPr id="532" name="Shape 53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33" name="Shape 53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42777115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2"/>
        <p:cNvGrpSpPr/>
        <p:nvPr/>
      </p:nvGrpSpPr>
      <p:grpSpPr>
        <a:xfrm>
          <a:off x="0" y="0"/>
          <a:ext cx="0" cy="0"/>
          <a:chOff x="0" y="0"/>
          <a:chExt cx="0" cy="0"/>
        </a:xfrm>
      </p:grpSpPr>
      <p:sp>
        <p:nvSpPr>
          <p:cNvPr id="543" name="Shape 543"/>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44" name="Shape 544"/>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5365809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3"/>
        <p:cNvGrpSpPr/>
        <p:nvPr/>
      </p:nvGrpSpPr>
      <p:grpSpPr>
        <a:xfrm>
          <a:off x="0" y="0"/>
          <a:ext cx="0" cy="0"/>
          <a:chOff x="0" y="0"/>
          <a:chExt cx="0" cy="0"/>
        </a:xfrm>
      </p:grpSpPr>
      <p:sp>
        <p:nvSpPr>
          <p:cNvPr id="554" name="Shape 55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55" name="Shape 555"/>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97725921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4"/>
        <p:cNvGrpSpPr/>
        <p:nvPr/>
      </p:nvGrpSpPr>
      <p:grpSpPr>
        <a:xfrm>
          <a:off x="0" y="0"/>
          <a:ext cx="0" cy="0"/>
          <a:chOff x="0" y="0"/>
          <a:chExt cx="0" cy="0"/>
        </a:xfrm>
      </p:grpSpPr>
      <p:sp>
        <p:nvSpPr>
          <p:cNvPr id="565" name="Shape 565"/>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66" name="Shape 566"/>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28819006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Shape 576"/>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77" name="Shape 577"/>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325134439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9"/>
        <p:cNvGrpSpPr/>
        <p:nvPr/>
      </p:nvGrpSpPr>
      <p:grpSpPr>
        <a:xfrm>
          <a:off x="0" y="0"/>
          <a:ext cx="0" cy="0"/>
          <a:chOff x="0" y="0"/>
          <a:chExt cx="0" cy="0"/>
        </a:xfrm>
      </p:grpSpPr>
      <p:sp>
        <p:nvSpPr>
          <p:cNvPr id="600" name="Shape 60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01" name="Shape 601"/>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2377004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4" name="Shape 74"/>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67527680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5"/>
        <p:cNvGrpSpPr/>
        <p:nvPr/>
      </p:nvGrpSpPr>
      <p:grpSpPr>
        <a:xfrm>
          <a:off x="0" y="0"/>
          <a:ext cx="0" cy="0"/>
          <a:chOff x="0" y="0"/>
          <a:chExt cx="0" cy="0"/>
        </a:xfrm>
      </p:grpSpPr>
      <p:sp>
        <p:nvSpPr>
          <p:cNvPr id="586" name="Shape 586"/>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87" name="Shape 587"/>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3480525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5" name="Shape 85"/>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892872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1" name="Shape 131"/>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1268524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6" name="Shape 96"/>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3593799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9" name="Shape 109"/>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pPr>
              <a:spcBef>
                <a:spcPts val="0"/>
              </a:spcBef>
              <a:buNone/>
            </a:pPr>
            <a:endParaRPr sz="1466"/>
          </a:p>
        </p:txBody>
      </p:sp>
    </p:spTree>
    <p:extLst>
      <p:ext uri="{BB962C8B-B14F-4D97-AF65-F5344CB8AC3E}">
        <p14:creationId xmlns:p14="http://schemas.microsoft.com/office/powerpoint/2010/main" val="4273755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70000" y="1247070"/>
            <a:ext cx="7620000" cy="2652889"/>
          </a:xfrm>
        </p:spPr>
        <p:txBody>
          <a:bodyPr anchor="b"/>
          <a:lstStyle>
            <a:lvl1pPr algn="ctr">
              <a:defRPr sz="5000"/>
            </a:lvl1pPr>
          </a:lstStyle>
          <a:p>
            <a:r>
              <a:rPr lang="en-US"/>
              <a:t>Click to edit Master title style</a:t>
            </a:r>
          </a:p>
        </p:txBody>
      </p:sp>
      <p:sp>
        <p:nvSpPr>
          <p:cNvPr id="3" name="Subtitle 2"/>
          <p:cNvSpPr>
            <a:spLocks noGrp="1"/>
          </p:cNvSpPr>
          <p:nvPr>
            <p:ph type="subTitle" idx="1"/>
          </p:nvPr>
        </p:nvSpPr>
        <p:spPr>
          <a:xfrm>
            <a:off x="1270000" y="4002264"/>
            <a:ext cx="7620000" cy="1839736"/>
          </a:xfrm>
        </p:spPr>
        <p:txBody>
          <a:bodyPr/>
          <a:lstStyle>
            <a:lvl1pPr marL="0" indent="0" algn="ctr">
              <a:buNone/>
              <a:defRPr sz="2000"/>
            </a:lvl1pPr>
            <a:lvl2pPr marL="380985" indent="0" algn="ctr">
              <a:buNone/>
              <a:defRPr sz="1667"/>
            </a:lvl2pPr>
            <a:lvl3pPr marL="761970" indent="0" algn="ctr">
              <a:buNone/>
              <a:defRPr sz="1500"/>
            </a:lvl3pPr>
            <a:lvl4pPr marL="1142954" indent="0" algn="ctr">
              <a:buNone/>
              <a:defRPr sz="1333"/>
            </a:lvl4pPr>
            <a:lvl5pPr marL="1523939" indent="0" algn="ctr">
              <a:buNone/>
              <a:defRPr sz="1333"/>
            </a:lvl5pPr>
            <a:lvl6pPr marL="1904924" indent="0" algn="ctr">
              <a:buNone/>
              <a:defRPr sz="1333"/>
            </a:lvl6pPr>
            <a:lvl7pPr marL="2285909" indent="0" algn="ctr">
              <a:buNone/>
              <a:defRPr sz="1333"/>
            </a:lvl7pPr>
            <a:lvl8pPr marL="2666893" indent="0" algn="ctr">
              <a:buNone/>
              <a:defRPr sz="1333"/>
            </a:lvl8pPr>
            <a:lvl9pPr marL="3047878" indent="0" algn="ctr">
              <a:buNone/>
              <a:defRPr sz="1333"/>
            </a:lvl9pPr>
          </a:lstStyle>
          <a:p>
            <a:r>
              <a:rPr lang="en-US"/>
              <a:t>Click to edit Master subtitle style</a:t>
            </a:r>
          </a:p>
        </p:txBody>
      </p:sp>
      <p:sp>
        <p:nvSpPr>
          <p:cNvPr id="4" name="Date Placeholder 3"/>
          <p:cNvSpPr>
            <a:spLocks noGrp="1"/>
          </p:cNvSpPr>
          <p:nvPr>
            <p:ph type="dt" sz="half" idx="10"/>
          </p:nvPr>
        </p:nvSpPr>
        <p:spPr/>
        <p:txBody>
          <a:bodyPr/>
          <a:lstStyle/>
          <a:p>
            <a:fld id="{FC55EFAA-F264-4F85-AADE-6CAFAE11E27E}" type="datetimeFigureOut">
              <a:rPr lang="en-US" smtClean="0"/>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B9943-83D8-40D2-B9DB-B7572CBE5C88}" type="slidenum">
              <a:rPr lang="en-US" smtClean="0"/>
              <a:t>‹#›</a:t>
            </a:fld>
            <a:endParaRPr lang="en-US"/>
          </a:p>
        </p:txBody>
      </p:sp>
    </p:spTree>
    <p:extLst>
      <p:ext uri="{BB962C8B-B14F-4D97-AF65-F5344CB8AC3E}">
        <p14:creationId xmlns:p14="http://schemas.microsoft.com/office/powerpoint/2010/main" val="87270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55EFAA-F264-4F85-AADE-6CAFAE11E27E}" type="datetimeFigureOut">
              <a:rPr lang="en-US" smtClean="0"/>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B9943-83D8-40D2-B9DB-B7572CBE5C88}" type="slidenum">
              <a:rPr lang="en-US" smtClean="0"/>
              <a:t>‹#›</a:t>
            </a:fld>
            <a:endParaRPr lang="en-US"/>
          </a:p>
        </p:txBody>
      </p:sp>
    </p:spTree>
    <p:extLst>
      <p:ext uri="{BB962C8B-B14F-4D97-AF65-F5344CB8AC3E}">
        <p14:creationId xmlns:p14="http://schemas.microsoft.com/office/powerpoint/2010/main" val="133036849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70750" y="405694"/>
            <a:ext cx="2190750" cy="64575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98500" y="405694"/>
            <a:ext cx="6445250" cy="64575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55EFAA-F264-4F85-AADE-6CAFAE11E27E}" type="datetimeFigureOut">
              <a:rPr lang="en-US" smtClean="0"/>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B9943-83D8-40D2-B9DB-B7572CBE5C88}" type="slidenum">
              <a:rPr lang="en-US" smtClean="0"/>
              <a:t>‹#›</a:t>
            </a:fld>
            <a:endParaRPr lang="en-US"/>
          </a:p>
        </p:txBody>
      </p:sp>
    </p:spTree>
    <p:extLst>
      <p:ext uri="{BB962C8B-B14F-4D97-AF65-F5344CB8AC3E}">
        <p14:creationId xmlns:p14="http://schemas.microsoft.com/office/powerpoint/2010/main" val="395002210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C55EFAA-F264-4F85-AADE-6CAFAE11E27E}" type="datetimeFigureOut">
              <a:rPr lang="en-US" smtClean="0"/>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B9943-83D8-40D2-B9DB-B7572CBE5C88}" type="slidenum">
              <a:rPr lang="en-US" smtClean="0"/>
              <a:t>‹#›</a:t>
            </a:fld>
            <a:endParaRPr lang="en-US"/>
          </a:p>
        </p:txBody>
      </p:sp>
    </p:spTree>
    <p:extLst>
      <p:ext uri="{BB962C8B-B14F-4D97-AF65-F5344CB8AC3E}">
        <p14:creationId xmlns:p14="http://schemas.microsoft.com/office/powerpoint/2010/main" val="188366789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93208" y="1899709"/>
            <a:ext cx="8763000" cy="3169708"/>
          </a:xfrm>
        </p:spPr>
        <p:txBody>
          <a:bodyPr anchor="b"/>
          <a:lstStyle>
            <a:lvl1pPr>
              <a:defRPr sz="5000">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693208" y="5099404"/>
            <a:ext cx="8763000" cy="1666874"/>
          </a:xfrm>
        </p:spPr>
        <p:txBody>
          <a:bodyPr/>
          <a:lstStyle>
            <a:lvl1pPr marL="0" indent="0">
              <a:buNone/>
              <a:defRPr sz="2000">
                <a:solidFill>
                  <a:schemeClr val="tx1">
                    <a:tint val="75000"/>
                  </a:schemeClr>
                </a:solidFill>
              </a:defRPr>
            </a:lvl1pPr>
            <a:lvl2pPr marL="380985" indent="0">
              <a:buNone/>
              <a:defRPr sz="1667">
                <a:solidFill>
                  <a:schemeClr val="tx1">
                    <a:tint val="75000"/>
                  </a:schemeClr>
                </a:solidFill>
              </a:defRPr>
            </a:lvl2pPr>
            <a:lvl3pPr marL="761970" indent="0">
              <a:buNone/>
              <a:defRPr sz="1500">
                <a:solidFill>
                  <a:schemeClr val="tx1">
                    <a:tint val="75000"/>
                  </a:schemeClr>
                </a:solidFill>
              </a:defRPr>
            </a:lvl3pPr>
            <a:lvl4pPr marL="1142954" indent="0">
              <a:buNone/>
              <a:defRPr sz="1333">
                <a:solidFill>
                  <a:schemeClr val="tx1">
                    <a:tint val="75000"/>
                  </a:schemeClr>
                </a:solidFill>
              </a:defRPr>
            </a:lvl4pPr>
            <a:lvl5pPr marL="1523939" indent="0">
              <a:buNone/>
              <a:defRPr sz="1333">
                <a:solidFill>
                  <a:schemeClr val="tx1">
                    <a:tint val="75000"/>
                  </a:schemeClr>
                </a:solidFill>
              </a:defRPr>
            </a:lvl5pPr>
            <a:lvl6pPr marL="1904924" indent="0">
              <a:buNone/>
              <a:defRPr sz="1333">
                <a:solidFill>
                  <a:schemeClr val="tx1">
                    <a:tint val="75000"/>
                  </a:schemeClr>
                </a:solidFill>
              </a:defRPr>
            </a:lvl6pPr>
            <a:lvl7pPr marL="2285909" indent="0">
              <a:buNone/>
              <a:defRPr sz="1333">
                <a:solidFill>
                  <a:schemeClr val="tx1">
                    <a:tint val="75000"/>
                  </a:schemeClr>
                </a:solidFill>
              </a:defRPr>
            </a:lvl7pPr>
            <a:lvl8pPr marL="2666893" indent="0">
              <a:buNone/>
              <a:defRPr sz="1333">
                <a:solidFill>
                  <a:schemeClr val="tx1">
                    <a:tint val="75000"/>
                  </a:schemeClr>
                </a:solidFill>
              </a:defRPr>
            </a:lvl8pPr>
            <a:lvl9pPr marL="3047878" indent="0">
              <a:buNone/>
              <a:defRPr sz="13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55EFAA-F264-4F85-AADE-6CAFAE11E27E}" type="datetimeFigureOut">
              <a:rPr lang="en-US" smtClean="0"/>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B9943-83D8-40D2-B9DB-B7572CBE5C88}" type="slidenum">
              <a:rPr lang="en-US" smtClean="0"/>
              <a:t>‹#›</a:t>
            </a:fld>
            <a:endParaRPr lang="en-US"/>
          </a:p>
        </p:txBody>
      </p:sp>
    </p:spTree>
    <p:extLst>
      <p:ext uri="{BB962C8B-B14F-4D97-AF65-F5344CB8AC3E}">
        <p14:creationId xmlns:p14="http://schemas.microsoft.com/office/powerpoint/2010/main" val="128045591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698500" y="2028472"/>
            <a:ext cx="4318000" cy="483482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143500" y="2028472"/>
            <a:ext cx="4318000" cy="483482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C55EFAA-F264-4F85-AADE-6CAFAE11E27E}" type="datetimeFigureOut">
              <a:rPr lang="en-US" smtClean="0"/>
              <a:t>12/23/2020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B9943-83D8-40D2-B9DB-B7572CBE5C88}" type="slidenum">
              <a:rPr lang="en-US" smtClean="0"/>
              <a:t>‹#›</a:t>
            </a:fld>
            <a:endParaRPr lang="en-US"/>
          </a:p>
        </p:txBody>
      </p:sp>
    </p:spTree>
    <p:extLst>
      <p:ext uri="{BB962C8B-B14F-4D97-AF65-F5344CB8AC3E}">
        <p14:creationId xmlns:p14="http://schemas.microsoft.com/office/powerpoint/2010/main" val="404728564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9823" y="405695"/>
            <a:ext cx="8763000" cy="1472848"/>
          </a:xfrm>
        </p:spPr>
        <p:txBody>
          <a:bodyPr/>
          <a:lstStyle/>
          <a:p>
            <a:r>
              <a:rPr lang="en-US"/>
              <a:t>Click to edit Master title style</a:t>
            </a:r>
          </a:p>
        </p:txBody>
      </p:sp>
      <p:sp>
        <p:nvSpPr>
          <p:cNvPr id="3" name="Text Placeholder 2"/>
          <p:cNvSpPr>
            <a:spLocks noGrp="1"/>
          </p:cNvSpPr>
          <p:nvPr>
            <p:ph type="body" idx="1"/>
          </p:nvPr>
        </p:nvSpPr>
        <p:spPr>
          <a:xfrm>
            <a:off x="699824" y="1867959"/>
            <a:ext cx="4298156" cy="915458"/>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a:t>Click to edit Master text styles</a:t>
            </a:r>
          </a:p>
        </p:txBody>
      </p:sp>
      <p:sp>
        <p:nvSpPr>
          <p:cNvPr id="4" name="Content Placeholder 3"/>
          <p:cNvSpPr>
            <a:spLocks noGrp="1"/>
          </p:cNvSpPr>
          <p:nvPr>
            <p:ph sz="half" idx="2"/>
          </p:nvPr>
        </p:nvSpPr>
        <p:spPr>
          <a:xfrm>
            <a:off x="699824" y="2783417"/>
            <a:ext cx="4298156" cy="4093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43500" y="1867959"/>
            <a:ext cx="4319323" cy="915458"/>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a:t>Click to edit Master text styles</a:t>
            </a:r>
          </a:p>
        </p:txBody>
      </p:sp>
      <p:sp>
        <p:nvSpPr>
          <p:cNvPr id="6" name="Content Placeholder 5"/>
          <p:cNvSpPr>
            <a:spLocks noGrp="1"/>
          </p:cNvSpPr>
          <p:nvPr>
            <p:ph sz="quarter" idx="4"/>
          </p:nvPr>
        </p:nvSpPr>
        <p:spPr>
          <a:xfrm>
            <a:off x="5143500" y="2783417"/>
            <a:ext cx="4319323" cy="4093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55EFAA-F264-4F85-AADE-6CAFAE11E27E}" type="datetimeFigureOut">
              <a:rPr lang="en-US" smtClean="0"/>
              <a:t>12/23/2020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3B9943-83D8-40D2-B9DB-B7572CBE5C88}" type="slidenum">
              <a:rPr lang="en-US" smtClean="0"/>
              <a:t>‹#›</a:t>
            </a:fld>
            <a:endParaRPr lang="en-US"/>
          </a:p>
        </p:txBody>
      </p:sp>
    </p:spTree>
    <p:extLst>
      <p:ext uri="{BB962C8B-B14F-4D97-AF65-F5344CB8AC3E}">
        <p14:creationId xmlns:p14="http://schemas.microsoft.com/office/powerpoint/2010/main" val="140539401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FC55EFAA-F264-4F85-AADE-6CAFAE11E27E}" type="datetimeFigureOut">
              <a:rPr lang="en-US" smtClean="0"/>
              <a:t>12/23/2020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3B9943-83D8-40D2-B9DB-B7572CBE5C88}" type="slidenum">
              <a:rPr lang="en-US" smtClean="0"/>
              <a:t>‹#›</a:t>
            </a:fld>
            <a:endParaRPr lang="en-US"/>
          </a:p>
        </p:txBody>
      </p:sp>
    </p:spTree>
    <p:extLst>
      <p:ext uri="{BB962C8B-B14F-4D97-AF65-F5344CB8AC3E}">
        <p14:creationId xmlns:p14="http://schemas.microsoft.com/office/powerpoint/2010/main" val="255449176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55EFAA-F264-4F85-AADE-6CAFAE11E27E}" type="datetimeFigureOut">
              <a:rPr lang="en-US" smtClean="0"/>
              <a:t>12/23/2020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3B9943-83D8-40D2-B9DB-B7572CBE5C88}" type="slidenum">
              <a:rPr lang="en-US" smtClean="0"/>
              <a:t>‹#›</a:t>
            </a:fld>
            <a:endParaRPr lang="en-US"/>
          </a:p>
        </p:txBody>
      </p:sp>
    </p:spTree>
    <p:extLst>
      <p:ext uri="{BB962C8B-B14F-4D97-AF65-F5344CB8AC3E}">
        <p14:creationId xmlns:p14="http://schemas.microsoft.com/office/powerpoint/2010/main" val="1402185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9824" y="508000"/>
            <a:ext cx="3276864" cy="1778000"/>
          </a:xfrm>
        </p:spPr>
        <p:txBody>
          <a:bodyPr anchor="b"/>
          <a:lstStyle>
            <a:lvl1pPr>
              <a:defRPr sz="2667"/>
            </a:lvl1pPr>
          </a:lstStyle>
          <a:p>
            <a:r>
              <a:rPr lang="en-US"/>
              <a:t>Click to edit Master title style</a:t>
            </a:r>
          </a:p>
        </p:txBody>
      </p:sp>
      <p:sp>
        <p:nvSpPr>
          <p:cNvPr id="3" name="Content Placeholder 2"/>
          <p:cNvSpPr>
            <a:spLocks noGrp="1"/>
          </p:cNvSpPr>
          <p:nvPr>
            <p:ph idx="1"/>
          </p:nvPr>
        </p:nvSpPr>
        <p:spPr>
          <a:xfrm>
            <a:off x="4319323" y="1097139"/>
            <a:ext cx="5143500" cy="5415139"/>
          </a:xfrm>
        </p:spPr>
        <p:txBody>
          <a:bodyPr/>
          <a:lstStyle>
            <a:lvl1pPr>
              <a:defRPr sz="2667"/>
            </a:lvl1pPr>
            <a:lvl2pPr>
              <a:defRPr sz="2333"/>
            </a:lvl2pPr>
            <a:lvl3pPr>
              <a:defRPr sz="2000"/>
            </a:lvl3pPr>
            <a:lvl4pPr>
              <a:defRPr sz="1667"/>
            </a:lvl4pPr>
            <a:lvl5pPr>
              <a:defRPr sz="1667"/>
            </a:lvl5pPr>
            <a:lvl6pPr>
              <a:defRPr sz="1667"/>
            </a:lvl6pPr>
            <a:lvl7pPr>
              <a:defRPr sz="1667"/>
            </a:lvl7pPr>
            <a:lvl8pPr>
              <a:defRPr sz="1667"/>
            </a:lvl8pPr>
            <a:lvl9pPr>
              <a:defRPr sz="1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99824" y="2286000"/>
            <a:ext cx="3276864" cy="4235098"/>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en-US"/>
              <a:t>Click to edit Master text styles</a:t>
            </a:r>
          </a:p>
        </p:txBody>
      </p:sp>
      <p:sp>
        <p:nvSpPr>
          <p:cNvPr id="5" name="Date Placeholder 4"/>
          <p:cNvSpPr>
            <a:spLocks noGrp="1"/>
          </p:cNvSpPr>
          <p:nvPr>
            <p:ph type="dt" sz="half" idx="10"/>
          </p:nvPr>
        </p:nvSpPr>
        <p:spPr/>
        <p:txBody>
          <a:bodyPr/>
          <a:lstStyle/>
          <a:p>
            <a:fld id="{FC55EFAA-F264-4F85-AADE-6CAFAE11E27E}" type="datetimeFigureOut">
              <a:rPr lang="en-US" smtClean="0"/>
              <a:t>12/23/2020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B9943-83D8-40D2-B9DB-B7572CBE5C88}" type="slidenum">
              <a:rPr lang="en-US" smtClean="0"/>
              <a:t>‹#›</a:t>
            </a:fld>
            <a:endParaRPr lang="en-US"/>
          </a:p>
        </p:txBody>
      </p:sp>
    </p:spTree>
    <p:extLst>
      <p:ext uri="{BB962C8B-B14F-4D97-AF65-F5344CB8AC3E}">
        <p14:creationId xmlns:p14="http://schemas.microsoft.com/office/powerpoint/2010/main" val="384934877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9824" y="508000"/>
            <a:ext cx="3276864" cy="1778000"/>
          </a:xfrm>
        </p:spPr>
        <p:txBody>
          <a:bodyPr anchor="b"/>
          <a:lstStyle>
            <a:lvl1pPr>
              <a:defRPr sz="2667"/>
            </a:lvl1pPr>
          </a:lstStyle>
          <a:p>
            <a:r>
              <a:rPr lang="en-US"/>
              <a:t>Click to edit Master title style</a:t>
            </a:r>
          </a:p>
        </p:txBody>
      </p:sp>
      <p:sp>
        <p:nvSpPr>
          <p:cNvPr id="3" name="Picture Placeholder 2"/>
          <p:cNvSpPr>
            <a:spLocks noGrp="1"/>
          </p:cNvSpPr>
          <p:nvPr>
            <p:ph type="pic" idx="1"/>
          </p:nvPr>
        </p:nvSpPr>
        <p:spPr>
          <a:xfrm>
            <a:off x="4319323" y="1097139"/>
            <a:ext cx="5143500" cy="5415139"/>
          </a:xfrm>
        </p:spPr>
        <p:txBody>
          <a:bodyPr/>
          <a:lstStyle>
            <a:lvl1pPr marL="0" indent="0">
              <a:buNone/>
              <a:defRPr sz="2667"/>
            </a:lvl1pPr>
            <a:lvl2pPr marL="380985" indent="0">
              <a:buNone/>
              <a:defRPr sz="2333"/>
            </a:lvl2pPr>
            <a:lvl3pPr marL="761970" indent="0">
              <a:buNone/>
              <a:defRPr sz="2000"/>
            </a:lvl3pPr>
            <a:lvl4pPr marL="1142954" indent="0">
              <a:buNone/>
              <a:defRPr sz="1667"/>
            </a:lvl4pPr>
            <a:lvl5pPr marL="1523939" indent="0">
              <a:buNone/>
              <a:defRPr sz="1667"/>
            </a:lvl5pPr>
            <a:lvl6pPr marL="1904924" indent="0">
              <a:buNone/>
              <a:defRPr sz="1667"/>
            </a:lvl6pPr>
            <a:lvl7pPr marL="2285909" indent="0">
              <a:buNone/>
              <a:defRPr sz="1667"/>
            </a:lvl7pPr>
            <a:lvl8pPr marL="2666893" indent="0">
              <a:buNone/>
              <a:defRPr sz="1667"/>
            </a:lvl8pPr>
            <a:lvl9pPr marL="3047878" indent="0">
              <a:buNone/>
              <a:defRPr sz="1667"/>
            </a:lvl9pPr>
          </a:lstStyle>
          <a:p>
            <a:endParaRPr lang="en-US"/>
          </a:p>
        </p:txBody>
      </p:sp>
      <p:sp>
        <p:nvSpPr>
          <p:cNvPr id="4" name="Text Placeholder 3"/>
          <p:cNvSpPr>
            <a:spLocks noGrp="1"/>
          </p:cNvSpPr>
          <p:nvPr>
            <p:ph type="body" sz="half" idx="2"/>
          </p:nvPr>
        </p:nvSpPr>
        <p:spPr>
          <a:xfrm>
            <a:off x="699824" y="2286000"/>
            <a:ext cx="3276864" cy="4235098"/>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en-US"/>
              <a:t>Click to edit Master text styles</a:t>
            </a:r>
          </a:p>
        </p:txBody>
      </p:sp>
      <p:sp>
        <p:nvSpPr>
          <p:cNvPr id="5" name="Date Placeholder 4"/>
          <p:cNvSpPr>
            <a:spLocks noGrp="1"/>
          </p:cNvSpPr>
          <p:nvPr>
            <p:ph type="dt" sz="half" idx="10"/>
          </p:nvPr>
        </p:nvSpPr>
        <p:spPr/>
        <p:txBody>
          <a:bodyPr/>
          <a:lstStyle/>
          <a:p>
            <a:fld id="{FC55EFAA-F264-4F85-AADE-6CAFAE11E27E}" type="datetimeFigureOut">
              <a:rPr lang="en-US" smtClean="0"/>
              <a:t>12/23/2020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B9943-83D8-40D2-B9DB-B7572CBE5C88}" type="slidenum">
              <a:rPr lang="en-US" smtClean="0"/>
              <a:t>‹#›</a:t>
            </a:fld>
            <a:endParaRPr lang="en-US"/>
          </a:p>
        </p:txBody>
      </p:sp>
    </p:spTree>
    <p:extLst>
      <p:ext uri="{BB962C8B-B14F-4D97-AF65-F5344CB8AC3E}">
        <p14:creationId xmlns:p14="http://schemas.microsoft.com/office/powerpoint/2010/main" val="167917408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8500" y="405695"/>
            <a:ext cx="8763000" cy="147284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98500" y="2028472"/>
            <a:ext cx="8763000" cy="48348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98500" y="7062612"/>
            <a:ext cx="2286000" cy="405694"/>
          </a:xfrm>
          <a:prstGeom prst="rect">
            <a:avLst/>
          </a:prstGeom>
        </p:spPr>
        <p:txBody>
          <a:bodyPr vert="horz" lIns="91440" tIns="45720" rIns="91440" bIns="45720" rtlCol="0" anchor="ctr"/>
          <a:lstStyle>
            <a:lvl1pPr algn="l">
              <a:defRPr sz="1000">
                <a:solidFill>
                  <a:schemeClr val="tx1">
                    <a:tint val="75000"/>
                  </a:schemeClr>
                </a:solidFill>
              </a:defRPr>
            </a:lvl1pPr>
          </a:lstStyle>
          <a:p>
            <a:fld id="{FC55EFAA-F264-4F85-AADE-6CAFAE11E27E}" type="datetimeFigureOut">
              <a:rPr lang="en-US" smtClean="0"/>
              <a:t>12/23/2020</a:t>
            </a:fld>
            <a:endParaRPr lang="en-US"/>
          </a:p>
        </p:txBody>
      </p:sp>
      <p:sp>
        <p:nvSpPr>
          <p:cNvPr id="5" name="Footer Placeholder 4"/>
          <p:cNvSpPr>
            <a:spLocks noGrp="1"/>
          </p:cNvSpPr>
          <p:nvPr>
            <p:ph type="ftr" sz="quarter" idx="3"/>
          </p:nvPr>
        </p:nvSpPr>
        <p:spPr>
          <a:xfrm>
            <a:off x="3365500" y="7062612"/>
            <a:ext cx="3429000" cy="405694"/>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75500" y="7062612"/>
            <a:ext cx="2286000" cy="405694"/>
          </a:xfrm>
          <a:prstGeom prst="rect">
            <a:avLst/>
          </a:prstGeom>
        </p:spPr>
        <p:txBody>
          <a:bodyPr vert="horz" lIns="91440" tIns="45720" rIns="91440" bIns="45720" rtlCol="0" anchor="ctr"/>
          <a:lstStyle>
            <a:lvl1pPr algn="r">
              <a:defRPr sz="1000">
                <a:solidFill>
                  <a:schemeClr val="tx1">
                    <a:tint val="75000"/>
                  </a:schemeClr>
                </a:solidFill>
              </a:defRPr>
            </a:lvl1pPr>
          </a:lstStyle>
          <a:p>
            <a:fld id="{673B9943-83D8-40D2-B9DB-B7572CBE5C88}" type="slidenum">
              <a:rPr lang="en-US" smtClean="0"/>
              <a:t>‹#›</a:t>
            </a:fld>
            <a:endParaRPr lang="en-US"/>
          </a:p>
        </p:txBody>
      </p:sp>
    </p:spTree>
    <p:extLst>
      <p:ext uri="{BB962C8B-B14F-4D97-AF65-F5344CB8AC3E}">
        <p14:creationId xmlns:p14="http://schemas.microsoft.com/office/powerpoint/2010/main" val="315779038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hf sldNum="0" hdr="0" ftr="0" dt="0"/>
  <p:txStyles>
    <p:titleStyle>
      <a:lvl1pPr algn="l" defTabSz="761970" rtl="0" eaLnBrk="1" latinLnBrk="0" hangingPunct="1">
        <a:lnSpc>
          <a:spcPct val="90000"/>
        </a:lnSpc>
        <a:spcBef>
          <a:spcPct val="0"/>
        </a:spcBef>
        <a:buNone/>
        <a:defRPr sz="3667" kern="1200">
          <a:solidFill>
            <a:schemeClr val="tx1"/>
          </a:solidFill>
          <a:latin typeface="+mj-lt"/>
          <a:ea typeface="+mj-ea"/>
          <a:cs typeface="+mj-cs"/>
        </a:defRPr>
      </a:lvl1pPr>
    </p:titleStyle>
    <p:bodyStyle>
      <a:lvl1pPr marL="190492" indent="-190492" algn="l" defTabSz="761970" rtl="0" eaLnBrk="1" latinLnBrk="0" hangingPunct="1">
        <a:lnSpc>
          <a:spcPct val="90000"/>
        </a:lnSpc>
        <a:spcBef>
          <a:spcPts val="833"/>
        </a:spcBef>
        <a:buFont typeface="Arial" panose="020B0604020202020204" pitchFamily="34" charset="0"/>
        <a:buChar char="•"/>
        <a:defRPr sz="2333" kern="1200">
          <a:solidFill>
            <a:schemeClr val="tx1"/>
          </a:solidFill>
          <a:latin typeface="+mn-lt"/>
          <a:ea typeface="+mn-ea"/>
          <a:cs typeface="+mn-cs"/>
        </a:defRPr>
      </a:lvl1pPr>
      <a:lvl2pPr marL="571477" indent="-190492" algn="l" defTabSz="761970" rtl="0" eaLnBrk="1" latinLnBrk="0" hangingPunct="1">
        <a:lnSpc>
          <a:spcPct val="90000"/>
        </a:lnSpc>
        <a:spcBef>
          <a:spcPts val="417"/>
        </a:spcBef>
        <a:buFont typeface="Arial" panose="020B0604020202020204" pitchFamily="34" charset="0"/>
        <a:buChar char="•"/>
        <a:defRPr sz="2000" kern="1200">
          <a:solidFill>
            <a:schemeClr val="tx1"/>
          </a:solidFill>
          <a:latin typeface="+mn-lt"/>
          <a:ea typeface="+mn-ea"/>
          <a:cs typeface="+mn-cs"/>
        </a:defRPr>
      </a:lvl2pPr>
      <a:lvl3pPr marL="952462" indent="-190492" algn="l" defTabSz="761970" rtl="0" eaLnBrk="1" latinLnBrk="0" hangingPunct="1">
        <a:lnSpc>
          <a:spcPct val="90000"/>
        </a:lnSpc>
        <a:spcBef>
          <a:spcPts val="417"/>
        </a:spcBef>
        <a:buFont typeface="Arial" panose="020B0604020202020204" pitchFamily="34" charset="0"/>
        <a:buChar char="•"/>
        <a:defRPr sz="1667" kern="1200">
          <a:solidFill>
            <a:schemeClr val="tx1"/>
          </a:solidFill>
          <a:latin typeface="+mn-lt"/>
          <a:ea typeface="+mn-ea"/>
          <a:cs typeface="+mn-cs"/>
        </a:defRPr>
      </a:lvl3pPr>
      <a:lvl4pPr marL="1333447"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4pPr>
      <a:lvl5pPr marL="171443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5pPr>
      <a:lvl6pPr marL="209541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6pPr>
      <a:lvl7pPr marL="247640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7pPr>
      <a:lvl8pPr marL="285738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8pPr>
      <a:lvl9pPr marL="3238370"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nal.usda.gov/awic/legislat/awa.htm"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image" Target="../media/image4.pn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8" Type="http://schemas.openxmlformats.org/officeDocument/2006/relationships/hyperlink" Target="http://www.ncbi.nlm.nih.gov/pubmed/?cmd=HistorySearch&amp;querykey=2" TargetMode="External"/><Relationship Id="rId3" Type="http://schemas.openxmlformats.org/officeDocument/2006/relationships/hyperlink" Target="http://www.ncbi.nlm.nih.gov/pubmed/?cmd=HistorySearch&amp;querykey=9" TargetMode="External"/><Relationship Id="rId7" Type="http://schemas.openxmlformats.org/officeDocument/2006/relationships/hyperlink" Target="http://www.ncbi.nlm.nih.gov/pubmed/?cmd=HistorySearch&amp;querykey=3" TargetMode="External"/><Relationship Id="rId2" Type="http://schemas.openxmlformats.org/officeDocument/2006/relationships/hyperlink" Target="http://www.ncbi.nlm.nih.gov/pubmed/advanced" TargetMode="External"/><Relationship Id="rId1" Type="http://schemas.openxmlformats.org/officeDocument/2006/relationships/slideLayout" Target="../slideLayouts/slideLayout2.xml"/><Relationship Id="rId6" Type="http://schemas.openxmlformats.org/officeDocument/2006/relationships/hyperlink" Target="http://www.ncbi.nlm.nih.gov/pubmed/?cmd=HistorySearch&amp;querykey=4" TargetMode="External"/><Relationship Id="rId5" Type="http://schemas.openxmlformats.org/officeDocument/2006/relationships/hyperlink" Target="http://www.ncbi.nlm.nih.gov/pubmed/?cmd=HistorySearch&amp;querykey=5" TargetMode="External"/><Relationship Id="rId10" Type="http://schemas.openxmlformats.org/officeDocument/2006/relationships/hyperlink" Target="http://www.ncbi.nlm.nih.gov/pubmed?p$l=Email&amp;Mode=download&amp;dlid=history&amp;filename=history.csv&amp;db=pubmed&amp;historyid=NCID_1_102122782_130.14.22.33_5555_1429896408_709541603_0MetA0_S_HStore&amp;p$debugoutput=off" TargetMode="External"/><Relationship Id="rId4" Type="http://schemas.openxmlformats.org/officeDocument/2006/relationships/hyperlink" Target="http://www.ncbi.nlm.nih.gov/pubmed/?cmd=HistorySearch&amp;querykey=8" TargetMode="External"/><Relationship Id="rId9" Type="http://schemas.openxmlformats.org/officeDocument/2006/relationships/hyperlink" Target="http://www.ncbi.nlm.nih.gov/pubmed/?cmd=HistorySearch&amp;querykey=1"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5.png"/><Relationship Id="rId4" Type="http://schemas.openxmlformats.org/officeDocument/2006/relationships/image" Target="../media/image4.png"/></Relationships>
</file>

<file path=ppt/slides/_rels/slide5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2.png"/><Relationship Id="rId7" Type="http://schemas.openxmlformats.org/officeDocument/2006/relationships/image" Target="../media/image12.png"/><Relationship Id="rId2" Type="http://schemas.openxmlformats.org/officeDocument/2006/relationships/notesSlide" Target="../notesSlides/notesSlide49.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4.png"/></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0.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
        <p:cNvGrpSpPr/>
        <p:nvPr/>
      </p:nvGrpSpPr>
      <p:grpSpPr>
        <a:xfrm>
          <a:off x="0" y="0"/>
          <a:ext cx="0" cy="0"/>
          <a:chOff x="0" y="0"/>
          <a:chExt cx="0" cy="0"/>
        </a:xfrm>
      </p:grpSpPr>
      <p:pic>
        <p:nvPicPr>
          <p:cNvPr id="19" name="Shape 19"/>
          <p:cNvPicPr preferRelativeResize="0"/>
          <p:nvPr/>
        </p:nvPicPr>
        <p:blipFill>
          <a:blip r:embed="rId3">
            <a:alphaModFix/>
          </a:blip>
          <a:stretch>
            <a:fillRect/>
          </a:stretch>
        </p:blipFill>
        <p:spPr>
          <a:xfrm>
            <a:off x="0" y="3048000"/>
            <a:ext cx="9313324" cy="4570225"/>
          </a:xfrm>
          <a:prstGeom prst="rect">
            <a:avLst/>
          </a:prstGeom>
          <a:noFill/>
          <a:ln>
            <a:noFill/>
          </a:ln>
        </p:spPr>
      </p:pic>
      <p:pic>
        <p:nvPicPr>
          <p:cNvPr id="20" name="Shape 20"/>
          <p:cNvPicPr preferRelativeResize="0"/>
          <p:nvPr/>
        </p:nvPicPr>
        <p:blipFill>
          <a:blip r:embed="rId4">
            <a:alphaModFix/>
          </a:blip>
          <a:stretch>
            <a:fillRect/>
          </a:stretch>
        </p:blipFill>
        <p:spPr>
          <a:xfrm>
            <a:off x="0" y="0"/>
            <a:ext cx="10159999" cy="338649"/>
          </a:xfrm>
          <a:prstGeom prst="rect">
            <a:avLst/>
          </a:prstGeom>
          <a:noFill/>
          <a:ln>
            <a:noFill/>
          </a:ln>
        </p:spPr>
      </p:pic>
      <p:pic>
        <p:nvPicPr>
          <p:cNvPr id="21" name="Shape 21"/>
          <p:cNvPicPr preferRelativeResize="0"/>
          <p:nvPr/>
        </p:nvPicPr>
        <p:blipFill>
          <a:blip r:embed="rId5">
            <a:alphaModFix/>
          </a:blip>
          <a:stretch>
            <a:fillRect/>
          </a:stretch>
        </p:blipFill>
        <p:spPr>
          <a:xfrm>
            <a:off x="44075" y="0"/>
            <a:ext cx="205249" cy="512950"/>
          </a:xfrm>
          <a:prstGeom prst="rect">
            <a:avLst/>
          </a:prstGeom>
          <a:noFill/>
          <a:ln>
            <a:noFill/>
          </a:ln>
        </p:spPr>
      </p:pic>
      <p:pic>
        <p:nvPicPr>
          <p:cNvPr id="22" name="Shape 22"/>
          <p:cNvPicPr preferRelativeResize="0"/>
          <p:nvPr/>
        </p:nvPicPr>
        <p:blipFill>
          <a:blip r:embed="rId6">
            <a:alphaModFix/>
          </a:blip>
          <a:stretch>
            <a:fillRect/>
          </a:stretch>
        </p:blipFill>
        <p:spPr>
          <a:xfrm>
            <a:off x="0" y="338650"/>
            <a:ext cx="10159999" cy="84650"/>
          </a:xfrm>
          <a:prstGeom prst="rect">
            <a:avLst/>
          </a:prstGeom>
          <a:noFill/>
          <a:ln>
            <a:noFill/>
          </a:ln>
        </p:spPr>
      </p:pic>
      <p:pic>
        <p:nvPicPr>
          <p:cNvPr id="23" name="Shape 23"/>
          <p:cNvPicPr preferRelativeResize="0"/>
          <p:nvPr/>
        </p:nvPicPr>
        <p:blipFill>
          <a:blip r:embed="rId7">
            <a:alphaModFix/>
          </a:blip>
          <a:stretch>
            <a:fillRect/>
          </a:stretch>
        </p:blipFill>
        <p:spPr>
          <a:xfrm>
            <a:off x="8043325" y="0"/>
            <a:ext cx="2032000" cy="271625"/>
          </a:xfrm>
          <a:prstGeom prst="rect">
            <a:avLst/>
          </a:prstGeom>
          <a:noFill/>
          <a:ln>
            <a:noFill/>
          </a:ln>
        </p:spPr>
      </p:pic>
      <p:pic>
        <p:nvPicPr>
          <p:cNvPr id="24" name="Shape 24"/>
          <p:cNvPicPr preferRelativeResize="0"/>
          <p:nvPr/>
        </p:nvPicPr>
        <p:blipFill>
          <a:blip r:embed="rId8">
            <a:alphaModFix/>
          </a:blip>
          <a:stretch>
            <a:fillRect/>
          </a:stretch>
        </p:blipFill>
        <p:spPr>
          <a:xfrm>
            <a:off x="762000" y="1949075"/>
            <a:ext cx="8635999" cy="934850"/>
          </a:xfrm>
          <a:prstGeom prst="rect">
            <a:avLst/>
          </a:prstGeom>
          <a:noFill/>
          <a:ln>
            <a:noFill/>
          </a:ln>
        </p:spPr>
      </p:pic>
      <p:sp>
        <p:nvSpPr>
          <p:cNvPr id="25" name="Shape 25"/>
          <p:cNvSpPr txBox="1"/>
          <p:nvPr/>
        </p:nvSpPr>
        <p:spPr>
          <a:xfrm>
            <a:off x="762000" y="1949075"/>
            <a:ext cx="8712199" cy="1011050"/>
          </a:xfrm>
          <a:prstGeom prst="rect">
            <a:avLst/>
          </a:prstGeom>
          <a:noFill/>
          <a:ln>
            <a:noFill/>
          </a:ln>
        </p:spPr>
        <p:txBody>
          <a:bodyPr lIns="38100" tIns="38100" rIns="38100" bIns="38100" anchor="ctr" anchorCtr="0">
            <a:noAutofit/>
          </a:bodyPr>
          <a:lstStyle/>
          <a:p>
            <a:pPr marL="0" marR="0" indent="0" algn="r">
              <a:lnSpc>
                <a:spcPct val="100000"/>
              </a:lnSpc>
              <a:spcBef>
                <a:spcPts val="300"/>
              </a:spcBef>
              <a:spcAft>
                <a:spcPts val="300"/>
              </a:spcAft>
              <a:buNone/>
            </a:pPr>
            <a:r>
              <a:rPr lang="en-US" sz="3200" b="1">
                <a:solidFill>
                  <a:srgbClr val="000000"/>
                </a:solidFill>
                <a:latin typeface="Arial"/>
                <a:ea typeface="Arial"/>
                <a:cs typeface="Arial"/>
                <a:sym typeface="Arial"/>
              </a:rPr>
              <a:t>Animal Care and Use Training </a:t>
            </a:r>
          </a:p>
        </p:txBody>
      </p:sp>
      <p:pic>
        <p:nvPicPr>
          <p:cNvPr id="26" name="Shape 26"/>
          <p:cNvPicPr preferRelativeResize="0"/>
          <p:nvPr/>
        </p:nvPicPr>
        <p:blipFill>
          <a:blip r:embed="rId9">
            <a:alphaModFix/>
          </a:blip>
          <a:stretch>
            <a:fillRect/>
          </a:stretch>
        </p:blipFill>
        <p:spPr>
          <a:xfrm>
            <a:off x="1693325" y="3048000"/>
            <a:ext cx="7702900" cy="1947325"/>
          </a:xfrm>
          <a:prstGeom prst="rect">
            <a:avLst/>
          </a:prstGeom>
          <a:noFill/>
          <a:ln>
            <a:noFill/>
          </a:ln>
        </p:spPr>
      </p:pic>
      <p:sp>
        <p:nvSpPr>
          <p:cNvPr id="27" name="Shape 27"/>
          <p:cNvSpPr txBox="1">
            <a:spLocks noGrp="1"/>
          </p:cNvSpPr>
          <p:nvPr>
            <p:ph type="subTitle" idx="4294967295"/>
          </p:nvPr>
        </p:nvSpPr>
        <p:spPr>
          <a:xfrm>
            <a:off x="1846677" y="3068515"/>
            <a:ext cx="7778750" cy="2024063"/>
          </a:xfrm>
          <a:prstGeom prst="rect">
            <a:avLst/>
          </a:prstGeom>
          <a:noFill/>
          <a:ln>
            <a:noFill/>
          </a:ln>
        </p:spPr>
        <p:txBody>
          <a:bodyPr lIns="38100" tIns="38100" rIns="38100" bIns="38100" anchor="t" anchorCtr="0">
            <a:noAutofit/>
          </a:bodyPr>
          <a:lstStyle/>
          <a:p>
            <a:pPr marL="0" marR="0" indent="0" algn="r">
              <a:lnSpc>
                <a:spcPct val="100000"/>
              </a:lnSpc>
              <a:spcBef>
                <a:spcPts val="300"/>
              </a:spcBef>
              <a:spcAft>
                <a:spcPts val="300"/>
              </a:spcAft>
              <a:buNone/>
            </a:pPr>
            <a:r>
              <a:rPr lang="en-US" sz="3200" dirty="0">
                <a:solidFill>
                  <a:srgbClr val="000000"/>
                </a:solidFill>
                <a:latin typeface="Arial"/>
                <a:ea typeface="Arial"/>
                <a:cs typeface="Arial"/>
                <a:sym typeface="Arial"/>
              </a:rPr>
              <a:t>Alyssa McIntyre, </a:t>
            </a:r>
            <a:r>
              <a:rPr lang="en-US" sz="2800" dirty="0">
                <a:solidFill>
                  <a:srgbClr val="000000"/>
                </a:solidFill>
                <a:latin typeface="Arial"/>
                <a:ea typeface="Arial"/>
                <a:cs typeface="Arial"/>
                <a:sym typeface="Arial"/>
              </a:rPr>
              <a:t>DVM, DACLAM</a:t>
            </a:r>
          </a:p>
          <a:p>
            <a:pPr marL="0" marR="0" indent="0" algn="r">
              <a:lnSpc>
                <a:spcPct val="100000"/>
              </a:lnSpc>
              <a:spcBef>
                <a:spcPts val="300"/>
              </a:spcBef>
              <a:spcAft>
                <a:spcPts val="300"/>
              </a:spcAft>
              <a:buNone/>
            </a:pPr>
            <a:r>
              <a:rPr lang="en-US" sz="3200" dirty="0">
                <a:solidFill>
                  <a:srgbClr val="000000"/>
                </a:solidFill>
                <a:latin typeface="Arial"/>
                <a:ea typeface="Arial"/>
                <a:cs typeface="Arial"/>
                <a:sym typeface="Arial"/>
              </a:rPr>
              <a:t>Attending Veterinarian</a:t>
            </a:r>
          </a:p>
          <a:p>
            <a:pPr marL="0" marR="0" indent="0" algn="r">
              <a:lnSpc>
                <a:spcPct val="100000"/>
              </a:lnSpc>
              <a:spcBef>
                <a:spcPts val="300"/>
              </a:spcBef>
              <a:spcAft>
                <a:spcPts val="300"/>
              </a:spcAft>
              <a:buNone/>
            </a:pPr>
            <a:r>
              <a:rPr lang="en-US" sz="3200" dirty="0">
                <a:solidFill>
                  <a:srgbClr val="000000"/>
                </a:solidFill>
                <a:latin typeface="Arial"/>
                <a:ea typeface="Arial"/>
                <a:cs typeface="Arial"/>
                <a:sym typeface="Arial"/>
              </a:rPr>
              <a:t>UNCG</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pic>
        <p:nvPicPr>
          <p:cNvPr id="111" name="Shape 111"/>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112" name="Shape 112"/>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113" name="Shape 113"/>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The UNCG Commitment to animal use in research, both on and off campus</a:t>
            </a:r>
          </a:p>
        </p:txBody>
      </p:sp>
      <p:sp>
        <p:nvSpPr>
          <p:cNvPr id="117" name="Shape 117"/>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Animal use complies with: </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State and Federal laws </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Policies of the National Research Council/ILAR</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Public Health Service Policy</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Russell and Burch’s “Three R’s” are the guiding principles for animal research</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pic>
        <p:nvPicPr>
          <p:cNvPr id="133" name="Shape 133"/>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134" name="Shape 134"/>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135" name="Shape 135"/>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a:xfrm>
            <a:off x="698500" y="684713"/>
            <a:ext cx="8763000" cy="1472848"/>
          </a:xfrm>
        </p:spPr>
        <p:txBody>
          <a:bodyPr>
            <a:normAutofit fontScale="90000"/>
          </a:bodyPr>
          <a:lstStyle/>
          <a:p>
            <a:pPr lvl="0"/>
            <a:r>
              <a:rPr lang="en-US" sz="4000" dirty="0">
                <a:solidFill>
                  <a:srgbClr val="000000"/>
                </a:solidFill>
                <a:latin typeface="Arial"/>
                <a:ea typeface="Arial"/>
                <a:cs typeface="Arial"/>
                <a:sym typeface="Arial"/>
              </a:rPr>
              <a:t>National Regulations: Animal Welfare Act and Animal Welfare Regulations</a:t>
            </a:r>
            <a:br>
              <a:rPr lang="en-US" sz="4000" dirty="0">
                <a:solidFill>
                  <a:srgbClr val="000000"/>
                </a:solidFill>
                <a:latin typeface="Arial"/>
                <a:ea typeface="Arial"/>
                <a:cs typeface="Arial"/>
                <a:sym typeface="Arial"/>
              </a:rPr>
            </a:br>
            <a:endParaRPr lang="en-US" dirty="0"/>
          </a:p>
        </p:txBody>
      </p:sp>
      <p:sp>
        <p:nvSpPr>
          <p:cNvPr id="139" name="Shape 139"/>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USDA Enforcement</a:t>
            </a:r>
          </a:p>
          <a:p>
            <a:pPr marL="901685" lvl="1" indent="-342900">
              <a:lnSpc>
                <a:spcPct val="126315"/>
              </a:lnSpc>
              <a:spcBef>
                <a:spcPts val="505"/>
              </a:spcBef>
              <a:spcAft>
                <a:spcPts val="505"/>
              </a:spcAft>
              <a:buClr>
                <a:srgbClr val="000000"/>
              </a:buClr>
              <a:buSzPct val="100000"/>
              <a:buFont typeface="Courier New" panose="02070309020205020404" pitchFamily="49" charset="0"/>
              <a:buChar char="o"/>
            </a:pPr>
            <a:r>
              <a:rPr lang="en-US" sz="2067" dirty="0">
                <a:solidFill>
                  <a:srgbClr val="000000"/>
                </a:solidFill>
                <a:latin typeface="Arial"/>
                <a:ea typeface="Arial"/>
                <a:cs typeface="Arial"/>
                <a:sym typeface="Arial"/>
              </a:rPr>
              <a:t> Unannounced Inspections in facilities using  USDA covered species annually</a:t>
            </a:r>
          </a:p>
          <a:p>
            <a:pPr marL="901685" lvl="1" indent="-342900">
              <a:lnSpc>
                <a:spcPct val="126315"/>
              </a:lnSpc>
              <a:spcBef>
                <a:spcPts val="505"/>
              </a:spcBef>
              <a:spcAft>
                <a:spcPts val="505"/>
              </a:spcAft>
              <a:buClr>
                <a:srgbClr val="000000"/>
              </a:buClr>
              <a:buSzPct val="100000"/>
              <a:buFont typeface="Courier New" panose="02070309020205020404" pitchFamily="49" charset="0"/>
              <a:buChar char="o"/>
            </a:pPr>
            <a:r>
              <a:rPr lang="en-US" sz="2067" dirty="0">
                <a:solidFill>
                  <a:srgbClr val="000000"/>
                </a:solidFill>
                <a:latin typeface="Arial"/>
                <a:ea typeface="Arial"/>
                <a:cs typeface="Arial"/>
                <a:sym typeface="Arial"/>
              </a:rPr>
              <a:t>Regulatory Authority was given to the USDA via congressional approval of the Animal Welfare Act, Animal Welfare Regulations </a:t>
            </a:r>
          </a:p>
          <a:p>
            <a:pPr marL="901685" lvl="1" indent="-342900">
              <a:lnSpc>
                <a:spcPct val="126315"/>
              </a:lnSpc>
              <a:spcBef>
                <a:spcPts val="505"/>
              </a:spcBef>
              <a:spcAft>
                <a:spcPts val="505"/>
              </a:spcAft>
              <a:buClr>
                <a:srgbClr val="000000"/>
              </a:buClr>
              <a:buSzPct val="100000"/>
              <a:buFont typeface="Courier New" panose="02070309020205020404" pitchFamily="49" charset="0"/>
              <a:buChar char="o"/>
            </a:pPr>
            <a:r>
              <a:rPr lang="en-US" sz="2067" dirty="0">
                <a:solidFill>
                  <a:srgbClr val="000000"/>
                </a:solidFill>
                <a:latin typeface="Arial"/>
                <a:ea typeface="Arial"/>
                <a:cs typeface="Arial"/>
                <a:sym typeface="Arial"/>
              </a:rPr>
              <a:t>Additional detailed information is in the USDA Animal Care Policy Manual</a:t>
            </a:r>
          </a:p>
          <a:p>
            <a:pPr marL="901685" lvl="1" indent="-342900">
              <a:lnSpc>
                <a:spcPct val="126315"/>
              </a:lnSpc>
              <a:spcBef>
                <a:spcPts val="505"/>
              </a:spcBef>
              <a:spcAft>
                <a:spcPts val="505"/>
              </a:spcAft>
              <a:buClr>
                <a:srgbClr val="000000"/>
              </a:buClr>
              <a:buSzPct val="100000"/>
              <a:buFont typeface="Courier New" panose="02070309020205020404" pitchFamily="49" charset="0"/>
              <a:buChar char="o"/>
            </a:pPr>
            <a:r>
              <a:rPr lang="en-US" sz="2067" dirty="0">
                <a:solidFill>
                  <a:srgbClr val="000000"/>
                </a:solidFill>
                <a:latin typeface="Arial"/>
                <a:ea typeface="Arial"/>
                <a:cs typeface="Arial"/>
                <a:sym typeface="Arial"/>
              </a:rPr>
              <a:t>Currently, UNCG does not have a license to house “covered” animals, so there are no inspections. </a:t>
            </a:r>
          </a:p>
          <a:p>
            <a:pPr marL="971550" marR="0" lvl="2" indent="0" algn="l">
              <a:lnSpc>
                <a:spcPct val="126315"/>
              </a:lnSpc>
              <a:spcBef>
                <a:spcPts val="384"/>
              </a:spcBef>
              <a:spcAft>
                <a:spcPts val="384"/>
              </a:spcAft>
              <a:buClr>
                <a:srgbClr val="000000"/>
              </a:buClr>
              <a:buSzPct val="99999"/>
              <a:buNone/>
            </a:pPr>
            <a:endParaRPr lang="en-US" sz="1899" dirty="0">
              <a:solidFill>
                <a:srgbClr val="000000"/>
              </a:solidFill>
              <a:latin typeface="Arial"/>
              <a:ea typeface="Arial"/>
              <a:cs typeface="Arial"/>
              <a:sym typeface="Arial"/>
            </a:endParaRPr>
          </a:p>
          <a:p>
            <a:pPr marL="1143000" marR="0" lvl="2" indent="-171450" algn="l">
              <a:lnSpc>
                <a:spcPct val="126315"/>
              </a:lnSpc>
              <a:spcBef>
                <a:spcPts val="384"/>
              </a:spcBef>
              <a:spcAft>
                <a:spcPts val="384"/>
              </a:spcAft>
              <a:buClr>
                <a:srgbClr val="000000"/>
              </a:buClr>
              <a:buSzPct val="99999"/>
              <a:buFont typeface="Wingdings"/>
              <a:buChar char="§"/>
            </a:pPr>
            <a:endParaRPr lang="en-US" sz="1899" dirty="0">
              <a:solidFill>
                <a:srgbClr val="000000"/>
              </a:solidFill>
              <a:latin typeface="Arial"/>
              <a:ea typeface="Arial"/>
              <a:cs typeface="Arial"/>
              <a:sym typeface="Arial"/>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pic>
        <p:nvPicPr>
          <p:cNvPr id="179" name="Shape 179"/>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180" name="Shape 180"/>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181" name="Shape 181"/>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USDA “Covered Species”</a:t>
            </a:r>
          </a:p>
        </p:txBody>
      </p:sp>
      <p:sp>
        <p:nvSpPr>
          <p:cNvPr id="185" name="Shape 185"/>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Living or dead animal which is: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Dog, Cat, Non-human Primate, Guinea pig, Hamster, Rabbit, or any other </a:t>
            </a:r>
            <a:r>
              <a:rPr lang="en-US" sz="2400" u="sng" dirty="0">
                <a:solidFill>
                  <a:srgbClr val="000000"/>
                </a:solidFill>
                <a:latin typeface="Arial"/>
                <a:ea typeface="Arial"/>
                <a:cs typeface="Arial"/>
                <a:sym typeface="Arial"/>
              </a:rPr>
              <a:t>warm-blooded</a:t>
            </a:r>
            <a:r>
              <a:rPr lang="en-US" sz="2400" dirty="0">
                <a:solidFill>
                  <a:srgbClr val="000000"/>
                </a:solidFill>
                <a:latin typeface="Arial"/>
                <a:ea typeface="Arial"/>
                <a:cs typeface="Arial"/>
                <a:sym typeface="Arial"/>
              </a:rPr>
              <a:t> animal </a:t>
            </a:r>
            <a:r>
              <a:rPr lang="en-US" sz="2400" b="1" dirty="0">
                <a:solidFill>
                  <a:srgbClr val="000000"/>
                </a:solidFill>
                <a:latin typeface="Arial"/>
                <a:ea typeface="Arial"/>
                <a:cs typeface="Arial"/>
                <a:sym typeface="Arial"/>
              </a:rPr>
              <a:t>used for, or intended for use in</a:t>
            </a:r>
            <a:r>
              <a:rPr lang="en-US" sz="2400" dirty="0">
                <a:solidFill>
                  <a:srgbClr val="000000"/>
                </a:solidFill>
                <a:latin typeface="Arial"/>
                <a:ea typeface="Arial"/>
                <a:cs typeface="Arial"/>
                <a:sym typeface="Arial"/>
              </a:rPr>
              <a:t> research, teaching, testing, experimentation, or exhibition, or as a pet </a:t>
            </a:r>
            <a:r>
              <a:rPr lang="en-US" sz="2400" i="1" dirty="0">
                <a:solidFill>
                  <a:srgbClr val="000000"/>
                </a:solidFill>
                <a:latin typeface="Arial"/>
                <a:ea typeface="Arial"/>
                <a:cs typeface="Arial"/>
                <a:sym typeface="Arial"/>
              </a:rPr>
              <a:t>except</a:t>
            </a:r>
          </a:p>
          <a:p>
            <a:pPr marL="901685" lvl="1" indent="-342900">
              <a:lnSpc>
                <a:spcPct val="126315"/>
              </a:lnSpc>
              <a:spcBef>
                <a:spcPts val="505"/>
              </a:spcBef>
              <a:spcAft>
                <a:spcPts val="505"/>
              </a:spcAft>
              <a:buClr>
                <a:srgbClr val="000000"/>
              </a:buClr>
              <a:buSzPct val="100000"/>
              <a:buFont typeface="Courier New" panose="02070309020205020404" pitchFamily="49" charset="0"/>
              <a:buChar char="o"/>
            </a:pPr>
            <a:r>
              <a:rPr lang="en-US" sz="2067" dirty="0">
                <a:solidFill>
                  <a:srgbClr val="000000"/>
                </a:solidFill>
                <a:latin typeface="Arial"/>
                <a:ea typeface="Arial"/>
                <a:cs typeface="Arial"/>
                <a:sym typeface="Arial"/>
              </a:rPr>
              <a:t>Laboratory rats and mice and birds </a:t>
            </a:r>
            <a:r>
              <a:rPr lang="en-US" sz="2067" i="1" dirty="0">
                <a:solidFill>
                  <a:srgbClr val="000000"/>
                </a:solidFill>
                <a:latin typeface="Arial"/>
                <a:ea typeface="Arial"/>
                <a:cs typeface="Arial"/>
                <a:sym typeface="Arial"/>
              </a:rPr>
              <a:t>bred for use </a:t>
            </a:r>
            <a:r>
              <a:rPr lang="en-US" sz="2067" dirty="0">
                <a:solidFill>
                  <a:srgbClr val="000000"/>
                </a:solidFill>
                <a:latin typeface="Arial"/>
                <a:ea typeface="Arial"/>
                <a:cs typeface="Arial"/>
                <a:sym typeface="Arial"/>
              </a:rPr>
              <a:t>in research</a:t>
            </a:r>
          </a:p>
          <a:p>
            <a:pPr marL="901685" lvl="1" indent="-342900">
              <a:lnSpc>
                <a:spcPct val="126315"/>
              </a:lnSpc>
              <a:spcBef>
                <a:spcPts val="505"/>
              </a:spcBef>
              <a:spcAft>
                <a:spcPts val="505"/>
              </a:spcAft>
              <a:buClr>
                <a:srgbClr val="000000"/>
              </a:buClr>
              <a:buSzPct val="100000"/>
              <a:buFont typeface="Courier New" panose="02070309020205020404" pitchFamily="49" charset="0"/>
              <a:buChar char="o"/>
            </a:pPr>
            <a:r>
              <a:rPr lang="en-US" sz="2067" dirty="0">
                <a:solidFill>
                  <a:srgbClr val="000000"/>
                </a:solidFill>
                <a:latin typeface="Arial"/>
                <a:ea typeface="Arial"/>
                <a:cs typeface="Arial"/>
                <a:sym typeface="Arial"/>
              </a:rPr>
              <a:t>Cold-blooded vertebrates</a:t>
            </a:r>
          </a:p>
          <a:p>
            <a:pPr marL="584200" lvl="1" indent="0">
              <a:lnSpc>
                <a:spcPct val="126315"/>
              </a:lnSpc>
              <a:spcBef>
                <a:spcPts val="427"/>
              </a:spcBef>
              <a:spcAft>
                <a:spcPts val="427"/>
              </a:spcAft>
              <a:buClr>
                <a:srgbClr val="000000"/>
              </a:buClr>
              <a:buSzPct val="100000"/>
              <a:buNone/>
            </a:pPr>
            <a:endParaRPr lang="en-US" b="1" dirty="0">
              <a:solidFill>
                <a:srgbClr val="000000"/>
              </a:solidFill>
              <a:latin typeface="Arial"/>
              <a:ea typeface="Arial"/>
              <a:cs typeface="Arial"/>
              <a:sym typeface="Arial"/>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pic>
        <p:nvPicPr>
          <p:cNvPr id="144" name="Shape 144"/>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145" name="Shape 145"/>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146" name="Shape 146"/>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normAutofit fontScale="90000"/>
          </a:bodyPr>
          <a:lstStyle/>
          <a:p>
            <a:r>
              <a:rPr lang="en-US" dirty="0"/>
              <a:t>Public Funding: </a:t>
            </a:r>
            <a:br>
              <a:rPr lang="en-US" dirty="0"/>
            </a:br>
            <a:r>
              <a:rPr lang="en-US" dirty="0"/>
              <a:t>UNCG is required to follow Public Health Service (PHS) Policy</a:t>
            </a:r>
          </a:p>
        </p:txBody>
      </p:sp>
      <p:sp>
        <p:nvSpPr>
          <p:cNvPr id="150" name="Shape 150"/>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Policy on Humane Care and Use of Laboratory Animals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PHS Funding requires we follow the policy and have an “Assurance” document</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UNCG PHS Assurance is updated annually and describes our program for the care and use of animals in PHS-conducted or supported activities </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Office of Laboratory Animal Welfare (OLAW) provides guidance and interpretation of the Public Health Service (PHS) Policy and monitors compliance across the nation</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pic>
        <p:nvPicPr>
          <p:cNvPr id="155" name="Shape 155"/>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156" name="Shape 156"/>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157" name="Shape 157"/>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159" name="Shape 159"/>
          <p:cNvSpPr txBox="1">
            <a:spLocks noGrp="1"/>
          </p:cNvSpPr>
          <p:nvPr>
            <p:ph type="title"/>
          </p:nvPr>
        </p:nvSpPr>
        <p:spPr>
          <a:prstGeom prst="rect">
            <a:avLst/>
          </a:prstGeom>
          <a:noFill/>
          <a:ln>
            <a:noFill/>
          </a:ln>
        </p:spPr>
        <p:txBody>
          <a:bodyPr lIns="38100" tIns="38100" rIns="38100" bIns="38100" anchor="ctr" anchorCtr="0">
            <a:noAutofit/>
          </a:bodyPr>
          <a:lstStyle/>
          <a:p>
            <a:pPr marL="0" marR="0" indent="0" algn="l">
              <a:lnSpc>
                <a:spcPct val="100000"/>
              </a:lnSpc>
              <a:spcBef>
                <a:spcPts val="300"/>
              </a:spcBef>
              <a:spcAft>
                <a:spcPts val="300"/>
              </a:spcAft>
              <a:buNone/>
            </a:pPr>
            <a:r>
              <a:rPr lang="en-US" sz="3200" dirty="0">
                <a:solidFill>
                  <a:srgbClr val="FFFFFF"/>
                </a:solidFill>
                <a:latin typeface="Arial"/>
                <a:ea typeface="Arial"/>
                <a:cs typeface="Arial"/>
                <a:sym typeface="Arial"/>
              </a:rPr>
              <a:t>L</a:t>
            </a:r>
            <a:r>
              <a:rPr lang="en-US" sz="3200" dirty="0">
                <a:latin typeface="Arial"/>
                <a:ea typeface="Arial"/>
                <a:cs typeface="Arial"/>
                <a:sym typeface="Arial"/>
              </a:rPr>
              <a:t>PHS funding requires UNCG to follow…..</a:t>
            </a:r>
            <a:endParaRPr lang="en-US" sz="3200" dirty="0">
              <a:solidFill>
                <a:srgbClr val="FFFFFF"/>
              </a:solidFill>
              <a:latin typeface="Arial"/>
              <a:ea typeface="Arial"/>
              <a:cs typeface="Arial"/>
              <a:sym typeface="Arial"/>
            </a:endParaRPr>
          </a:p>
        </p:txBody>
      </p:sp>
      <p:sp>
        <p:nvSpPr>
          <p:cNvPr id="161" name="Shape 161"/>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panose="020B0604020202020204" pitchFamily="34" charset="0"/>
                <a:ea typeface="Arial"/>
                <a:cs typeface="Arial" panose="020B0604020202020204" pitchFamily="34" charset="0"/>
                <a:sym typeface="Arial"/>
              </a:rPr>
              <a:t> the Guide for the Care and Use of Laboratory Animals</a:t>
            </a:r>
          </a:p>
          <a:p>
            <a:pPr marL="381000" lvl="0" indent="-203200">
              <a:lnSpc>
                <a:spcPct val="126315"/>
              </a:lnSpc>
              <a:spcBef>
                <a:spcPts val="505"/>
              </a:spcBef>
              <a:spcAft>
                <a:spcPts val="505"/>
              </a:spcAft>
              <a:buClr>
                <a:srgbClr val="000000"/>
              </a:buClr>
              <a:buSzPct val="100000"/>
              <a:buFont typeface="Arial"/>
              <a:buChar char="●"/>
            </a:pPr>
            <a:r>
              <a:rPr lang="en-US" sz="2400" dirty="0">
                <a:latin typeface="Arial" panose="020B0604020202020204" pitchFamily="34" charset="0"/>
                <a:cs typeface="Arial" panose="020B0604020202020204" pitchFamily="34" charset="0"/>
              </a:rPr>
              <a:t> U.S. Government Principles for the Utilization and Care</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of Vertebrate Animals Used in Testing, Research, and Training</a:t>
            </a:r>
          </a:p>
          <a:p>
            <a:pPr marL="381000" indent="-203200">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panose="020B0604020202020204" pitchFamily="34" charset="0"/>
                <a:ea typeface="Arial"/>
                <a:cs typeface="Arial" panose="020B0604020202020204" pitchFamily="34" charset="0"/>
                <a:sym typeface="Arial"/>
              </a:rPr>
              <a:t> AVMA Panel on Euthanasia</a:t>
            </a:r>
          </a:p>
          <a:p>
            <a:pPr marL="381000" indent="-203200">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panose="020B0604020202020204" pitchFamily="34" charset="0"/>
                <a:ea typeface="Arial"/>
                <a:cs typeface="Arial" panose="020B0604020202020204" pitchFamily="34" charset="0"/>
                <a:sym typeface="Arial"/>
              </a:rPr>
              <a:t> OLAW requirements: FAQs, </a:t>
            </a:r>
            <a:r>
              <a:rPr lang="en-US" sz="2400" dirty="0" err="1">
                <a:solidFill>
                  <a:srgbClr val="000000"/>
                </a:solidFill>
                <a:latin typeface="Arial" panose="020B0604020202020204" pitchFamily="34" charset="0"/>
                <a:ea typeface="Arial"/>
                <a:cs typeface="Arial" panose="020B0604020202020204" pitchFamily="34" charset="0"/>
                <a:sym typeface="Arial"/>
              </a:rPr>
              <a:t>guidances</a:t>
            </a:r>
            <a:r>
              <a:rPr lang="en-US" sz="2400" dirty="0">
                <a:solidFill>
                  <a:srgbClr val="000000"/>
                </a:solidFill>
                <a:latin typeface="Arial" panose="020B0604020202020204" pitchFamily="34" charset="0"/>
                <a:ea typeface="Arial"/>
                <a:cs typeface="Arial" panose="020B0604020202020204" pitchFamily="34" charset="0"/>
                <a:sym typeface="Arial"/>
              </a:rPr>
              <a:t>, and “</a:t>
            </a:r>
            <a:r>
              <a:rPr lang="en-US" sz="2400" dirty="0">
                <a:solidFill>
                  <a:srgbClr val="000000"/>
                </a:solidFill>
                <a:latin typeface="Arial" panose="020B0604020202020204" pitchFamily="34" charset="0"/>
                <a:ea typeface="Arial"/>
                <a:cs typeface="Arial" panose="020B0604020202020204" pitchFamily="34" charset="0"/>
              </a:rPr>
              <a:t>Notices of Update to the Public Health Service Policy on Humane Care and Use of Laboratory Animals” published online</a:t>
            </a:r>
            <a:endParaRPr lang="en-US" sz="2400" dirty="0">
              <a:solidFill>
                <a:srgbClr val="000000"/>
              </a:solidFill>
              <a:latin typeface="Arial" panose="020B0604020202020204" pitchFamily="34" charset="0"/>
              <a:ea typeface="Arial"/>
              <a:cs typeface="Arial" panose="020B0604020202020204" pitchFamily="34" charset="0"/>
              <a:sym typeface="Arial"/>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pic>
        <p:nvPicPr>
          <p:cNvPr id="155" name="Shape 155"/>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156" name="Shape 156"/>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157" name="Shape 157"/>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159" name="Shape 159"/>
          <p:cNvSpPr txBox="1">
            <a:spLocks noGrp="1"/>
          </p:cNvSpPr>
          <p:nvPr>
            <p:ph type="title"/>
          </p:nvPr>
        </p:nvSpPr>
        <p:spPr>
          <a:prstGeom prst="rect">
            <a:avLst/>
          </a:prstGeom>
          <a:noFill/>
          <a:ln>
            <a:noFill/>
          </a:ln>
        </p:spPr>
        <p:txBody>
          <a:bodyPr lIns="38100" tIns="38100" rIns="38100" bIns="38100" anchor="ctr" anchorCtr="0">
            <a:noAutofit/>
          </a:bodyPr>
          <a:lstStyle/>
          <a:p>
            <a:pPr>
              <a:lnSpc>
                <a:spcPct val="100000"/>
              </a:lnSpc>
              <a:spcBef>
                <a:spcPts val="300"/>
              </a:spcBef>
              <a:spcAft>
                <a:spcPts val="300"/>
              </a:spcAft>
            </a:pPr>
            <a:r>
              <a:rPr lang="en-US" sz="3200" dirty="0"/>
              <a:t>U.S. Government Principles: A Review</a:t>
            </a:r>
            <a:endParaRPr lang="en-US" sz="3200" dirty="0">
              <a:solidFill>
                <a:srgbClr val="FFFFFF"/>
              </a:solidFill>
              <a:latin typeface="Arial"/>
              <a:ea typeface="Arial"/>
              <a:cs typeface="Arial"/>
              <a:sym typeface="Arial"/>
            </a:endParaRPr>
          </a:p>
        </p:txBody>
      </p:sp>
      <p:sp>
        <p:nvSpPr>
          <p:cNvPr id="161" name="Shape 161"/>
          <p:cNvSpPr txBox="1">
            <a:spLocks noGrp="1"/>
          </p:cNvSpPr>
          <p:nvPr>
            <p:ph idx="1"/>
          </p:nvPr>
        </p:nvSpPr>
        <p:spPr>
          <a:prstGeom prst="rect">
            <a:avLst/>
          </a:prstGeom>
          <a:noFill/>
          <a:ln>
            <a:noFill/>
          </a:ln>
        </p:spPr>
        <p:txBody>
          <a:bodyPr lIns="38100" tIns="38100" rIns="38100" bIns="38100" anchor="t" anchorCtr="0">
            <a:noAutofit/>
          </a:bodyPr>
          <a:lstStyle/>
          <a:p>
            <a:pPr marL="514350" indent="-514350">
              <a:buAutoNum type="romanUcPeriod"/>
            </a:pPr>
            <a:r>
              <a:rPr lang="en-US" sz="2400" dirty="0"/>
              <a:t> The transportation, care, and use of animals should be in accordance with the </a:t>
            </a:r>
            <a:r>
              <a:rPr lang="en-US" sz="2400" dirty="0">
                <a:hlinkClick r:id="rId6"/>
              </a:rPr>
              <a:t>Animal Welfare Act (7 U.S.C. 2131 et seq.)</a:t>
            </a:r>
            <a:r>
              <a:rPr lang="en-US" sz="2400" dirty="0"/>
              <a:t> and other applicable Federal laws, guidelines, and policies.</a:t>
            </a:r>
          </a:p>
          <a:p>
            <a:pPr marL="514350" indent="-514350">
              <a:buFont typeface="Arial" panose="020B0604020202020204" pitchFamily="34" charset="0"/>
              <a:buAutoNum type="romanUcPeriod"/>
            </a:pPr>
            <a:r>
              <a:rPr lang="en-US" sz="2400" dirty="0"/>
              <a:t> Procedures involving animals should be designed and performed with due consideration of their relevance to human or animal health, the advancement of knowledge, or the good of society.</a:t>
            </a:r>
          </a:p>
          <a:p>
            <a:pPr marL="514350" indent="-514350">
              <a:buFont typeface="Arial" panose="020B0604020202020204" pitchFamily="34" charset="0"/>
              <a:buAutoNum type="romanUcPeriod"/>
            </a:pPr>
            <a:endParaRPr lang="en-US" sz="2400" dirty="0"/>
          </a:p>
          <a:p>
            <a:pPr marL="514350" indent="-514350">
              <a:buFont typeface="Arial" panose="020B0604020202020204" pitchFamily="34" charset="0"/>
              <a:buAutoNum type="romanUcPeriod"/>
            </a:pPr>
            <a:r>
              <a:rPr lang="en-US" sz="2400" dirty="0"/>
              <a:t> The animals selected for a procedure should be of an appropriate species and quality and the minimum number required to obtain valid results. Methods such as mathematical models, computer simulation, and in vitro biological systems should be considered.</a:t>
            </a:r>
          </a:p>
          <a:p>
            <a:pPr marL="692150" marR="0" lvl="0" indent="-514350" algn="l">
              <a:lnSpc>
                <a:spcPct val="126315"/>
              </a:lnSpc>
              <a:spcBef>
                <a:spcPts val="505"/>
              </a:spcBef>
              <a:spcAft>
                <a:spcPts val="505"/>
              </a:spcAft>
              <a:buClr>
                <a:srgbClr val="000000"/>
              </a:buClr>
              <a:buSzPct val="100000"/>
              <a:buFont typeface="+mj-lt"/>
              <a:buAutoNum type="romanUcPeriod"/>
            </a:pPr>
            <a:endParaRPr lang="en-US" sz="2400" dirty="0">
              <a:solidFill>
                <a:srgbClr val="000000"/>
              </a:solidFill>
              <a:latin typeface="+mj-lt"/>
              <a:ea typeface="Arial"/>
              <a:cs typeface="Arial"/>
              <a:sym typeface="Arial"/>
            </a:endParaRPr>
          </a:p>
        </p:txBody>
      </p:sp>
    </p:spTree>
    <p:extLst>
      <p:ext uri="{BB962C8B-B14F-4D97-AF65-F5344CB8AC3E}">
        <p14:creationId xmlns:p14="http://schemas.microsoft.com/office/powerpoint/2010/main" val="4098432983"/>
      </p:ext>
    </p:extLst>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500" y="515389"/>
            <a:ext cx="8763000" cy="6347903"/>
          </a:xfrm>
        </p:spPr>
        <p:txBody>
          <a:bodyPr>
            <a:noAutofit/>
          </a:bodyPr>
          <a:lstStyle/>
          <a:p>
            <a:pPr marL="0" indent="0">
              <a:buNone/>
            </a:pPr>
            <a:endParaRPr lang="en-US" sz="1600" dirty="0"/>
          </a:p>
          <a:p>
            <a:pPr marL="514350" indent="-514350">
              <a:buFont typeface="+mj-lt"/>
              <a:buAutoNum type="romanUcPeriod" startAt="4"/>
            </a:pPr>
            <a:r>
              <a:rPr lang="en-US" sz="2400" dirty="0"/>
              <a:t> Proper use of animals, including the avoidance or minimization of discomfort, distress, and pain when consistent with sound scientific practices, is imperative. Unless the contrary is established, investigators should consider that procedures that cause pain or distress in human beings may cause pain or distress in other animals.</a:t>
            </a:r>
          </a:p>
          <a:p>
            <a:pPr marL="514350" indent="-514350">
              <a:buFont typeface="+mj-lt"/>
              <a:buAutoNum type="romanUcPeriod" startAt="4"/>
            </a:pPr>
            <a:endParaRPr lang="en-US" sz="1400" dirty="0"/>
          </a:p>
          <a:p>
            <a:pPr marL="514350" indent="-514350">
              <a:buFont typeface="+mj-lt"/>
              <a:buAutoNum type="romanUcPeriod" startAt="4"/>
            </a:pPr>
            <a:r>
              <a:rPr lang="en-US" sz="2400" dirty="0"/>
              <a:t> Procedures with animals that may cause more than momentary or slight pain or distress should be performed with appropriate sedation, analgesia, or anesthesia. Surgical or other painful procedures should not be performed on </a:t>
            </a:r>
            <a:r>
              <a:rPr lang="en-US" sz="2400" dirty="0" err="1"/>
              <a:t>unanesthetized</a:t>
            </a:r>
            <a:r>
              <a:rPr lang="en-US" sz="2400" dirty="0"/>
              <a:t> animals paralyzed by chemical agents.</a:t>
            </a:r>
          </a:p>
          <a:p>
            <a:pPr marL="514350" indent="-514350">
              <a:buFont typeface="+mj-lt"/>
              <a:buAutoNum type="romanUcPeriod" startAt="4"/>
            </a:pPr>
            <a:endParaRPr lang="en-US" sz="1400" dirty="0"/>
          </a:p>
          <a:p>
            <a:pPr marL="514350" indent="-514350">
              <a:buFont typeface="+mj-lt"/>
              <a:buAutoNum type="romanUcPeriod" startAt="4"/>
            </a:pPr>
            <a:r>
              <a:rPr lang="en-US" sz="2400" dirty="0"/>
              <a:t> Animals that would otherwise suffer severe or chronic pain or distress that cannot be relieved should be painlessly killed at the end of the procedure or, if appropriate, during the procedure.</a:t>
            </a:r>
          </a:p>
          <a:p>
            <a:pPr marL="0" indent="0">
              <a:buNone/>
            </a:pPr>
            <a:endParaRPr lang="en-US" sz="2400" dirty="0"/>
          </a:p>
          <a:p>
            <a:pPr marL="0" indent="0">
              <a:buNone/>
            </a:pPr>
            <a:endParaRPr lang="en-US" sz="1600" dirty="0"/>
          </a:p>
          <a:p>
            <a:pPr marL="514350" indent="-514350">
              <a:buAutoNum type="romanUcPeriod" startAt="4"/>
            </a:pPr>
            <a:endParaRPr lang="en-US" sz="2400" dirty="0"/>
          </a:p>
        </p:txBody>
      </p:sp>
    </p:spTree>
    <p:extLst>
      <p:ext uri="{BB962C8B-B14F-4D97-AF65-F5344CB8AC3E}">
        <p14:creationId xmlns:p14="http://schemas.microsoft.com/office/powerpoint/2010/main" val="521143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500" y="515389"/>
            <a:ext cx="8763000" cy="6347903"/>
          </a:xfrm>
        </p:spPr>
        <p:txBody>
          <a:bodyPr>
            <a:normAutofit fontScale="92500" lnSpcReduction="20000"/>
          </a:bodyPr>
          <a:lstStyle/>
          <a:p>
            <a:pPr marL="514350" indent="-514350">
              <a:lnSpc>
                <a:spcPct val="100000"/>
              </a:lnSpc>
              <a:buFont typeface="+mj-lt"/>
              <a:buAutoNum type="romanUcPeriod" startAt="7"/>
            </a:pPr>
            <a:r>
              <a:rPr lang="en-US" sz="2400" dirty="0"/>
              <a:t> The living conditions of animals should be appropriate for their species and contribute to their health and comfort. Normally, the housing, feeding, and care of all animals used for biomedical purposes must be directed by a veterinarian or other scientist trained and experienced in the proper care, handling, and use of the species being maintained or studied. In any case, veterinary care shall be provided as indicated.</a:t>
            </a:r>
          </a:p>
          <a:p>
            <a:pPr marL="514350" indent="-514350">
              <a:lnSpc>
                <a:spcPct val="100000"/>
              </a:lnSpc>
              <a:buFont typeface="+mj-lt"/>
              <a:buAutoNum type="romanUcPeriod" startAt="7"/>
            </a:pPr>
            <a:endParaRPr lang="en-US" sz="2400" dirty="0"/>
          </a:p>
          <a:p>
            <a:pPr marL="514350" indent="-514350">
              <a:lnSpc>
                <a:spcPct val="100000"/>
              </a:lnSpc>
              <a:buFont typeface="+mj-lt"/>
              <a:buAutoNum type="romanUcPeriod" startAt="7"/>
            </a:pPr>
            <a:r>
              <a:rPr lang="en-US" sz="2400" dirty="0"/>
              <a:t>  Investigators and other personnel shall be appropriately qualified and experienced for conducting procedures on living animals. Adequate arrangements shall be made for their in-service training, including the proper and humane care and use of laboratory animals.</a:t>
            </a:r>
          </a:p>
          <a:p>
            <a:pPr marL="514350" indent="-514350">
              <a:lnSpc>
                <a:spcPct val="100000"/>
              </a:lnSpc>
              <a:buFont typeface="+mj-lt"/>
              <a:buAutoNum type="romanUcPeriod" startAt="7"/>
            </a:pPr>
            <a:endParaRPr lang="en-US" sz="2400" dirty="0"/>
          </a:p>
          <a:p>
            <a:pPr marL="514350" indent="-514350">
              <a:lnSpc>
                <a:spcPct val="100000"/>
              </a:lnSpc>
              <a:buFont typeface="+mj-lt"/>
              <a:buAutoNum type="romanUcPeriod" startAt="7"/>
            </a:pPr>
            <a:r>
              <a:rPr lang="en-US" sz="2400" dirty="0"/>
              <a:t> Where exceptions are required in relation to the provisions of these Principles, the decisions should not rest with the investigators directly concerned but should be made, with due regard to Principle II, by an appropriate review group such as an institutional animal care and use committee. Such exceptions should not be made solely for the purposes of teaching or demonstration.</a:t>
            </a:r>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731159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77"/>
        <p:cNvGrpSpPr/>
        <p:nvPr/>
      </p:nvGrpSpPr>
      <p:grpSpPr>
        <a:xfrm>
          <a:off x="0" y="0"/>
          <a:ext cx="0" cy="0"/>
          <a:chOff x="0" y="0"/>
          <a:chExt cx="0" cy="0"/>
        </a:xfrm>
      </p:grpSpPr>
      <p:pic>
        <p:nvPicPr>
          <p:cNvPr id="478" name="Shape 478"/>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479" name="Shape 479"/>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480" name="Shape 480"/>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Humane methods of animal maintenance and experimentation???</a:t>
            </a:r>
          </a:p>
        </p:txBody>
      </p:sp>
      <p:sp>
        <p:nvSpPr>
          <p:cNvPr id="484" name="Shape 484"/>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Basic needs of each species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Proper handling and care of each species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Proper pre- and post-procedural care</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Aseptic surgical methods and procedures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All personnel involved in animal care and use will receive appropriate orientation and training in the care and ethical use of laboratory animals</a:t>
            </a:r>
          </a:p>
        </p:txBody>
      </p:sp>
      <p:pic>
        <p:nvPicPr>
          <p:cNvPr id="485" name="Shape 485"/>
          <p:cNvPicPr preferRelativeResize="0"/>
          <p:nvPr/>
        </p:nvPicPr>
        <p:blipFill>
          <a:blip r:embed="rId6">
            <a:alphaModFix/>
          </a:blip>
          <a:stretch>
            <a:fillRect/>
          </a:stretch>
        </p:blipFill>
        <p:spPr>
          <a:xfrm>
            <a:off x="0" y="6857975"/>
            <a:ext cx="8974649" cy="610299"/>
          </a:xfrm>
          <a:prstGeom prst="rect">
            <a:avLst/>
          </a:prstGeom>
          <a:noFill/>
          <a:ln>
            <a:noFill/>
          </a:ln>
        </p:spPr>
      </p:pic>
      <p:sp>
        <p:nvSpPr>
          <p:cNvPr id="486" name="Shape 486"/>
          <p:cNvSpPr txBox="1"/>
          <p:nvPr/>
        </p:nvSpPr>
        <p:spPr>
          <a:xfrm>
            <a:off x="698500" y="6514725"/>
            <a:ext cx="9050849" cy="686499"/>
          </a:xfrm>
          <a:prstGeom prst="rect">
            <a:avLst/>
          </a:prstGeom>
          <a:noFill/>
          <a:ln>
            <a:noFill/>
          </a:ln>
        </p:spPr>
        <p:txBody>
          <a:bodyPr lIns="38100" tIns="38100" rIns="38100" bIns="38100" anchor="t" anchorCtr="0">
            <a:noAutofit/>
          </a:bodyPr>
          <a:lstStyle/>
          <a:p>
            <a:pPr>
              <a:spcBef>
                <a:spcPts val="533"/>
              </a:spcBef>
              <a:spcAft>
                <a:spcPts val="533"/>
              </a:spcAft>
            </a:pPr>
            <a:r>
              <a:rPr lang="en-US" sz="1800" dirty="0"/>
              <a:t>Source: USDA Regulations, 9 CFR Part 2, Subpart C, Section 2.31. Federal Register, August 31, 1989.</a:t>
            </a:r>
          </a:p>
        </p:txBody>
      </p:sp>
    </p:spTree>
    <p:extLst>
      <p:ext uri="{BB962C8B-B14F-4D97-AF65-F5344CB8AC3E}">
        <p14:creationId xmlns:p14="http://schemas.microsoft.com/office/powerpoint/2010/main" val="2282585006"/>
      </p:ext>
    </p:extLst>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pic>
        <p:nvPicPr>
          <p:cNvPr id="223" name="Shape 223"/>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224" name="Shape 224"/>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225" name="Shape 225"/>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What regulations/guidelines </a:t>
            </a:r>
            <a:r>
              <a:rPr lang="en-US" b="1" dirty="0"/>
              <a:t>must</a:t>
            </a:r>
            <a:r>
              <a:rPr lang="en-US" dirty="0"/>
              <a:t> UNCG follow?</a:t>
            </a:r>
          </a:p>
        </p:txBody>
      </p:sp>
      <p:sp>
        <p:nvSpPr>
          <p:cNvPr id="229" name="Shape 229"/>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All state and federal laws and regulations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“Guide for the Care and Use of Laboratory Animals” (AKA the “</a:t>
            </a:r>
            <a:r>
              <a:rPr lang="en-US" sz="2400" i="1" dirty="0">
                <a:solidFill>
                  <a:srgbClr val="000000"/>
                </a:solidFill>
                <a:latin typeface="Arial"/>
                <a:ea typeface="Arial"/>
                <a:cs typeface="Arial"/>
                <a:sym typeface="Arial"/>
              </a:rPr>
              <a:t>Guide”</a:t>
            </a:r>
            <a:r>
              <a:rPr lang="en-US" sz="2400" dirty="0">
                <a:solidFill>
                  <a:srgbClr val="000000"/>
                </a:solidFill>
                <a:latin typeface="Arial"/>
                <a:ea typeface="Arial"/>
                <a:cs typeface="Arial"/>
                <a:sym typeface="Arial"/>
              </a:rPr>
              <a:t>)</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AVMA Panel on Euthanasia</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PHS Policy</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US Government principles on the utilization of vertebrate animals in research</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OLAW Guidance</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pic>
        <p:nvPicPr>
          <p:cNvPr id="32" name="Shape 32"/>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33" name="Shape 33"/>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34" name="Shape 34"/>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38" name="Shape 38"/>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Provide humane &amp; appropriate research animal care</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Promotes regulatory compliance- USDA, PHS, the Guide</a:t>
            </a:r>
          </a:p>
          <a:p>
            <a:pPr marL="381000" indent="-203200">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rPr>
              <a:t> Guide, 8th edition, on Training and Education: </a:t>
            </a:r>
          </a:p>
          <a:p>
            <a:pPr marL="901685" lvl="1" indent="-342900">
              <a:lnSpc>
                <a:spcPct val="126315"/>
              </a:lnSpc>
              <a:spcBef>
                <a:spcPts val="505"/>
              </a:spcBef>
              <a:spcAft>
                <a:spcPts val="505"/>
              </a:spcAft>
              <a:buClr>
                <a:srgbClr val="000000"/>
              </a:buClr>
              <a:buSzPct val="100000"/>
              <a:buFont typeface="Courier New" panose="02070309020205020404" pitchFamily="49" charset="0"/>
              <a:buChar char="o"/>
            </a:pPr>
            <a:r>
              <a:rPr lang="en-US" sz="2400" dirty="0"/>
              <a:t> All personnel involved with the care and use of animals must be adequately educated, trained, and/or qualified in basic principles of laboratory animal science to help ensure high-quality science and animal well-being... and the IACUC is responsible for providing oversight and for evaluating the effectiveness of the training program. All Program personnel training should be documented.</a:t>
            </a:r>
            <a:endParaRPr lang="en-US" sz="2400" dirty="0">
              <a:solidFill>
                <a:srgbClr val="000000"/>
              </a:solidFill>
              <a:latin typeface="Arial"/>
              <a:ea typeface="Arial"/>
              <a:cs typeface="Arial"/>
              <a:sym typeface="Arial"/>
            </a:endParaRPr>
          </a:p>
        </p:txBody>
      </p:sp>
      <p:sp>
        <p:nvSpPr>
          <p:cNvPr id="2" name="Title 1"/>
          <p:cNvSpPr>
            <a:spLocks noGrp="1"/>
          </p:cNvSpPr>
          <p:nvPr>
            <p:ph type="title"/>
          </p:nvPr>
        </p:nvSpPr>
        <p:spPr/>
        <p:txBody>
          <a:bodyPr/>
          <a:lstStyle/>
          <a:p>
            <a:r>
              <a:rPr lang="en-US" dirty="0"/>
              <a:t>Why is training necessary?</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pic>
        <p:nvPicPr>
          <p:cNvPr id="234" name="Shape 234"/>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235" name="Shape 235"/>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236" name="Shape 236"/>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Law? Policy? Guidance?</a:t>
            </a:r>
          </a:p>
        </p:txBody>
      </p:sp>
      <p:sp>
        <p:nvSpPr>
          <p:cNvPr id="240" name="Shape 240"/>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AWA / AWRs /ACP, the </a:t>
            </a:r>
            <a:r>
              <a:rPr lang="en-US" sz="2400" i="1" dirty="0">
                <a:solidFill>
                  <a:srgbClr val="000000"/>
                </a:solidFill>
                <a:latin typeface="Arial"/>
                <a:ea typeface="Arial"/>
                <a:cs typeface="Arial"/>
                <a:sym typeface="Arial"/>
              </a:rPr>
              <a:t>Guide</a:t>
            </a:r>
            <a:r>
              <a:rPr lang="en-US" sz="2400" dirty="0">
                <a:solidFill>
                  <a:srgbClr val="000000"/>
                </a:solidFill>
                <a:latin typeface="Arial"/>
                <a:ea typeface="Arial"/>
                <a:cs typeface="Arial"/>
                <a:sym typeface="Arial"/>
              </a:rPr>
              <a:t>, &amp; PHS Policy</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The AWA and AWRs are laws </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Animal Care Policies are enforceable, detailed USDA interpretations of the laws</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PHS Policy implements and supplements the U.S. Government Principles for the Utilization and Care of Vertebrate Animals Used in Testing, Research, and Training</a:t>
            </a:r>
          </a:p>
          <a:p>
            <a:pPr marL="762000" marR="0" lvl="1" indent="-177800" algn="l">
              <a:lnSpc>
                <a:spcPct val="126315"/>
              </a:lnSpc>
              <a:spcBef>
                <a:spcPts val="427"/>
              </a:spcBef>
              <a:spcAft>
                <a:spcPts val="427"/>
              </a:spcAft>
              <a:buClr>
                <a:srgbClr val="000000"/>
              </a:buClr>
              <a:buSzPct val="100000"/>
              <a:buFont typeface="Courier New"/>
              <a:buChar char="o"/>
            </a:pPr>
            <a:r>
              <a:rPr lang="en-US" dirty="0">
                <a:solidFill>
                  <a:srgbClr val="000000"/>
                </a:solidFill>
                <a:latin typeface="Arial"/>
                <a:ea typeface="Arial"/>
                <a:cs typeface="Arial"/>
                <a:sym typeface="Arial"/>
              </a:rPr>
              <a:t> The Guide is not a Law, but we need to follow it in order to get Public funding by PHS</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Following OLAW Guidance is mandatory to obtain public funding </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pic>
        <p:nvPicPr>
          <p:cNvPr id="245" name="Shape 245"/>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246" name="Shape 246"/>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247" name="Shape 247"/>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Overlapping Information</a:t>
            </a:r>
          </a:p>
        </p:txBody>
      </p:sp>
      <p:sp>
        <p:nvSpPr>
          <p:cNvPr id="251" name="Shape 251"/>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177800" algn="l">
              <a:lnSpc>
                <a:spcPct val="125000"/>
              </a:lnSpc>
              <a:spcBef>
                <a:spcPts val="600"/>
              </a:spcBef>
              <a:spcAft>
                <a:spcPts val="600"/>
              </a:spcAft>
              <a:buClr>
                <a:srgbClr val="000000"/>
              </a:buClr>
              <a:buSzPct val="100000"/>
              <a:buFont typeface="Arial"/>
              <a:buChar char="●"/>
            </a:pPr>
            <a:r>
              <a:rPr lang="en-US" sz="2400" dirty="0">
                <a:solidFill>
                  <a:srgbClr val="000000"/>
                </a:solidFill>
                <a:latin typeface="Arial"/>
                <a:ea typeface="Arial"/>
                <a:cs typeface="Arial"/>
                <a:sym typeface="Arial"/>
              </a:rPr>
              <a:t>  AWA and AWRs: Short, sweet, dry, and lack details in many instances- and excludes rats and mice bred for research</a:t>
            </a:r>
          </a:p>
          <a:p>
            <a:pPr marL="381000" marR="0" lvl="0" indent="-177800" algn="l">
              <a:lnSpc>
                <a:spcPct val="125000"/>
              </a:lnSpc>
              <a:spcBef>
                <a:spcPts val="600"/>
              </a:spcBef>
              <a:spcAft>
                <a:spcPts val="600"/>
              </a:spcAft>
              <a:buClr>
                <a:srgbClr val="000000"/>
              </a:buClr>
              <a:buSzPct val="100000"/>
              <a:buFont typeface="Arial"/>
              <a:buChar char="●"/>
            </a:pPr>
            <a:r>
              <a:rPr lang="en-US" sz="2400" dirty="0">
                <a:solidFill>
                  <a:srgbClr val="000000"/>
                </a:solidFill>
                <a:latin typeface="Arial"/>
                <a:ea typeface="Arial"/>
                <a:cs typeface="Arial"/>
                <a:sym typeface="Arial"/>
              </a:rPr>
              <a:t>  PHS Policy: Short, some things very detailed, some things not</a:t>
            </a:r>
          </a:p>
          <a:p>
            <a:pPr marL="381000" indent="-177800">
              <a:lnSpc>
                <a:spcPct val="125000"/>
              </a:lnSpc>
              <a:spcBef>
                <a:spcPts val="600"/>
              </a:spcBef>
              <a:spcAft>
                <a:spcPts val="600"/>
              </a:spcAft>
              <a:buClr>
                <a:srgbClr val="000000"/>
              </a:buClr>
              <a:buSzPct val="100000"/>
              <a:buFont typeface="Arial"/>
              <a:buChar char="●"/>
            </a:pPr>
            <a:r>
              <a:rPr lang="en-US" sz="2400" dirty="0">
                <a:solidFill>
                  <a:srgbClr val="000000"/>
                </a:solidFill>
                <a:latin typeface="Arial"/>
                <a:ea typeface="Arial"/>
                <a:cs typeface="Arial"/>
                <a:sym typeface="Arial"/>
              </a:rPr>
              <a:t>  The </a:t>
            </a:r>
            <a:r>
              <a:rPr lang="en-US" sz="2400" i="1" dirty="0">
                <a:solidFill>
                  <a:srgbClr val="000000"/>
                </a:solidFill>
                <a:latin typeface="Arial"/>
                <a:ea typeface="Arial"/>
                <a:cs typeface="Arial"/>
                <a:sym typeface="Arial"/>
              </a:rPr>
              <a:t>Guide</a:t>
            </a:r>
            <a:r>
              <a:rPr lang="en-US" sz="2400" dirty="0">
                <a:solidFill>
                  <a:srgbClr val="000000"/>
                </a:solidFill>
                <a:latin typeface="Arial"/>
                <a:ea typeface="Arial"/>
                <a:cs typeface="Arial"/>
                <a:sym typeface="Arial"/>
              </a:rPr>
              <a:t> provides more detail that the AWRs, PHS Policy or US Government principles combined</a:t>
            </a:r>
          </a:p>
          <a:p>
            <a:pPr marL="381000" indent="-177800">
              <a:lnSpc>
                <a:spcPct val="125000"/>
              </a:lnSpc>
              <a:spcBef>
                <a:spcPts val="600"/>
              </a:spcBef>
              <a:spcAft>
                <a:spcPts val="600"/>
              </a:spcAft>
              <a:buClr>
                <a:srgbClr val="000000"/>
              </a:buClr>
              <a:buSzPct val="100000"/>
              <a:buFont typeface="Arial"/>
              <a:buChar char="●"/>
            </a:pPr>
            <a:r>
              <a:rPr lang="en-US" sz="2400" dirty="0">
                <a:solidFill>
                  <a:srgbClr val="000000"/>
                </a:solidFill>
                <a:latin typeface="Arial"/>
                <a:ea typeface="Arial"/>
                <a:cs typeface="Arial"/>
                <a:sym typeface="Arial"/>
              </a:rPr>
              <a:t>  OLAW clarifies “grey areas”, gives details, and employs humans we can talk to rather than reading a book!</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pic>
        <p:nvPicPr>
          <p:cNvPr id="256" name="Shape 256"/>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257" name="Shape 257"/>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258" name="Shape 258"/>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Summary</a:t>
            </a:r>
          </a:p>
        </p:txBody>
      </p:sp>
      <p:sp>
        <p:nvSpPr>
          <p:cNvPr id="262" name="Shape 262"/>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Know what documents you need to follow!</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pic>
        <p:nvPicPr>
          <p:cNvPr id="256" name="Shape 256"/>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257" name="Shape 257"/>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258" name="Shape 258"/>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normAutofit/>
          </a:bodyPr>
          <a:lstStyle/>
          <a:p>
            <a:r>
              <a:rPr lang="en-US" sz="4800" dirty="0"/>
              <a:t>Part II</a:t>
            </a:r>
          </a:p>
        </p:txBody>
      </p:sp>
      <p:sp>
        <p:nvSpPr>
          <p:cNvPr id="262" name="Shape 262"/>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Guide for the Care and Use of Laboratory Animals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Reporting issues at UNCG</a:t>
            </a:r>
          </a:p>
        </p:txBody>
      </p:sp>
    </p:spTree>
    <p:extLst>
      <p:ext uri="{BB962C8B-B14F-4D97-AF65-F5344CB8AC3E}">
        <p14:creationId xmlns:p14="http://schemas.microsoft.com/office/powerpoint/2010/main" val="150056765"/>
      </p:ext>
    </p:extLst>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pic>
        <p:nvPicPr>
          <p:cNvPr id="267" name="Shape 267"/>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268" name="Shape 268"/>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269" name="Shape 269"/>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The “Guide for the Care and Use of Laboratory Animals”</a:t>
            </a:r>
          </a:p>
        </p:txBody>
      </p:sp>
      <p:sp>
        <p:nvSpPr>
          <p:cNvPr id="273" name="Shape 273"/>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Outline:</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Key concepts for animal care and use</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Animal Care and Use Program, including responsibilities of individuals and groups</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Appropriate animal environment, housing and management</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Veterinary medical care, including guidance for pain management and humane endpoints</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Physical plant and facilities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Rodents are included!!! (unlike the USDA)</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pic>
        <p:nvPicPr>
          <p:cNvPr id="278" name="Shape 278"/>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279" name="Shape 279"/>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280" name="Shape 280"/>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The “Guide for the Care and Use of Laboratory Animals”</a:t>
            </a:r>
          </a:p>
        </p:txBody>
      </p:sp>
      <p:sp>
        <p:nvSpPr>
          <p:cNvPr id="284" name="Shape 284"/>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“Performance approach” to animal care</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Not a “how to” manual!</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Revised and expanded Eighth edition published in 2011</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Outlines responsibilities of the IACUC, Attending Veterinarian, the Institution, and more</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pic>
        <p:nvPicPr>
          <p:cNvPr id="289" name="Shape 289"/>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290" name="Shape 290"/>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291" name="Shape 291"/>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93" name="Shape 293"/>
          <p:cNvSpPr txBox="1">
            <a:spLocks noGrp="1"/>
          </p:cNvSpPr>
          <p:nvPr>
            <p:ph type="title"/>
          </p:nvPr>
        </p:nvSpPr>
        <p:spPr>
          <a:prstGeom prst="rect">
            <a:avLst/>
          </a:prstGeom>
          <a:noFill/>
          <a:ln>
            <a:noFill/>
          </a:ln>
        </p:spPr>
        <p:txBody>
          <a:bodyPr lIns="38100" tIns="38100" rIns="38100" bIns="38100" anchor="ctr" anchorCtr="0">
            <a:noAutofit/>
          </a:bodyPr>
          <a:lstStyle/>
          <a:p>
            <a:pPr>
              <a:lnSpc>
                <a:spcPct val="100000"/>
              </a:lnSpc>
              <a:spcBef>
                <a:spcPts val="300"/>
              </a:spcBef>
              <a:spcAft>
                <a:spcPts val="300"/>
              </a:spcAft>
            </a:pPr>
            <a:r>
              <a:rPr lang="en-US" sz="3200" dirty="0">
                <a:latin typeface="Arial"/>
                <a:ea typeface="Arial"/>
                <a:cs typeface="Arial"/>
                <a:sym typeface="Arial"/>
              </a:rPr>
              <a:t>Principles of the Guide: </a:t>
            </a:r>
            <a:br>
              <a:rPr lang="en-US" sz="3200" dirty="0">
                <a:latin typeface="Arial"/>
                <a:ea typeface="Arial"/>
                <a:cs typeface="Arial"/>
                <a:sym typeface="Arial"/>
              </a:rPr>
            </a:br>
            <a:r>
              <a:rPr lang="en-US" sz="3200" dirty="0">
                <a:latin typeface="Arial"/>
                <a:ea typeface="Arial"/>
                <a:cs typeface="Arial"/>
                <a:sym typeface="Arial"/>
              </a:rPr>
              <a:t>Institutional Responsibility</a:t>
            </a:r>
          </a:p>
        </p:txBody>
      </p:sp>
      <p:sp>
        <p:nvSpPr>
          <p:cNvPr id="295" name="Shape 295"/>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An IACUC must be appointed by a CEO /senior authority</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Employ an Attending Veterinarian</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Provide training, methodologies, &amp; alternatives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Written program of Animal Care and Use</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Process for investigating deficiencies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Many others</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pic>
        <p:nvPicPr>
          <p:cNvPr id="300" name="Shape 300"/>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301" name="Shape 301"/>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302" name="Shape 302"/>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IACUC basics</a:t>
            </a:r>
          </a:p>
        </p:txBody>
      </p:sp>
      <p:sp>
        <p:nvSpPr>
          <p:cNvPr id="306" name="Shape 306"/>
          <p:cNvSpPr txBox="1">
            <a:spLocks noGrp="1"/>
          </p:cNvSpPr>
          <p:nvPr>
            <p:ph idx="1"/>
          </p:nvPr>
        </p:nvSpPr>
        <p:spPr>
          <a:xfrm>
            <a:off x="698500" y="2028471"/>
            <a:ext cx="8763000" cy="5314863"/>
          </a:xfrm>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IACUC = Institutional Animal Care and Use Committee </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Comprised of at least 5 members (below) and their alternates</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Community/ Non-affiliated Member (non-animal user)</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Veterinarian</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Scientist</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Non-scientist</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Another person (duplicate any of the above)</a:t>
            </a:r>
          </a:p>
          <a:p>
            <a:pPr marL="381000" indent="-203200">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An IACUC must have at least 5 members if the institution has a PHS Assurance and receives federal funding</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pic>
        <p:nvPicPr>
          <p:cNvPr id="311" name="Shape 311"/>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312" name="Shape 312"/>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313" name="Shape 313"/>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IACUC Function and Responsibility</a:t>
            </a:r>
          </a:p>
        </p:txBody>
      </p:sp>
      <p:sp>
        <p:nvSpPr>
          <p:cNvPr id="317" name="Shape 317"/>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Based on two federal laws</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Health Research Extension Act of 1985</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AWA Amendments of 1985 </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Primary goal is to “facilitate compliance with applicable laws, regulations and policies consistent with the performance of appropriate and productive scientific endeavors”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How do they do that?</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pic>
        <p:nvPicPr>
          <p:cNvPr id="322" name="Shape 322"/>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323" name="Shape 323"/>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324" name="Shape 324"/>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IACUC responsibilities</a:t>
            </a:r>
          </a:p>
        </p:txBody>
      </p:sp>
      <p:sp>
        <p:nvSpPr>
          <p:cNvPr id="328" name="Shape 328"/>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Inspect animal care and use areas- all areas housing animals (at least) every 6 months</a:t>
            </a:r>
          </a:p>
          <a:p>
            <a:pPr marL="381000" indent="-203200">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Semi-annual program review (program of humane care and use of animals)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Submit reports of reviews and inspections to the Institutional Official every 6 months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Suspend activities not in compliance</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Investigate deficiencies in animal care and use</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pic>
        <p:nvPicPr>
          <p:cNvPr id="43" name="Shape 43"/>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44" name="Shape 44"/>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45" name="Shape 45"/>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Goals of the Presentation</a:t>
            </a:r>
          </a:p>
        </p:txBody>
      </p:sp>
      <p:sp>
        <p:nvSpPr>
          <p:cNvPr id="49" name="Shape 49"/>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Review animal use and alternatives to animal use</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Identify laws/guidelines that protect animals used in research</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Identify national standards for animal welfare</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Identify responsibilities for animal care and use at UNCG</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pic>
        <p:nvPicPr>
          <p:cNvPr id="333" name="Shape 333"/>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334" name="Shape 334"/>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335" name="Shape 335"/>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IACUC responsibilities</a:t>
            </a:r>
          </a:p>
        </p:txBody>
      </p:sp>
      <p:sp>
        <p:nvSpPr>
          <p:cNvPr id="339" name="Shape 339"/>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Review and Approve animal use protocols prior to research being performed</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Review all protocols annually and provide continuing oversight (post-approval monitoring)</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What does the IACUC need in order to do a thorough protocol review?</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pic>
        <p:nvPicPr>
          <p:cNvPr id="344" name="Shape 344"/>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345" name="Shape 345"/>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346" name="Shape 346"/>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348" name="Shape 348"/>
          <p:cNvSpPr txBox="1">
            <a:spLocks noGrp="1"/>
          </p:cNvSpPr>
          <p:nvPr>
            <p:ph type="title"/>
          </p:nvPr>
        </p:nvSpPr>
        <p:spPr>
          <a:prstGeom prst="rect">
            <a:avLst/>
          </a:prstGeom>
          <a:noFill/>
          <a:ln>
            <a:noFill/>
          </a:ln>
        </p:spPr>
        <p:txBody>
          <a:bodyPr lIns="38100" tIns="38100" rIns="38100" bIns="38100" anchor="ctr" anchorCtr="0">
            <a:noAutofit/>
          </a:bodyPr>
          <a:lstStyle/>
          <a:p>
            <a:pPr>
              <a:lnSpc>
                <a:spcPct val="100000"/>
              </a:lnSpc>
              <a:spcBef>
                <a:spcPts val="300"/>
              </a:spcBef>
              <a:spcAft>
                <a:spcPts val="300"/>
              </a:spcAft>
            </a:pPr>
            <a:r>
              <a:rPr lang="en-US" sz="3200" dirty="0">
                <a:latin typeface="Arial"/>
                <a:ea typeface="Arial"/>
                <a:cs typeface="Arial"/>
                <a:sym typeface="Arial"/>
              </a:rPr>
              <a:t>Protocol Review Criteria: Outlined in the Guide </a:t>
            </a:r>
            <a:r>
              <a:rPr lang="en-US" sz="3200" dirty="0">
                <a:solidFill>
                  <a:srgbClr val="FFFFFF"/>
                </a:solidFill>
                <a:latin typeface="Arial"/>
                <a:ea typeface="Arial"/>
                <a:cs typeface="Arial"/>
                <a:sym typeface="Arial"/>
              </a:rPr>
              <a:t>Protocol Review Criteria</a:t>
            </a:r>
          </a:p>
        </p:txBody>
      </p:sp>
      <p:sp>
        <p:nvSpPr>
          <p:cNvPr id="350" name="Shape 350"/>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latin typeface="Arial"/>
                <a:ea typeface="Arial"/>
                <a:cs typeface="Arial"/>
                <a:sym typeface="Arial"/>
              </a:rPr>
              <a:t> Scientific rationale and purpose of use</a:t>
            </a:r>
          </a:p>
          <a:p>
            <a:pPr marL="381000" marR="0" lvl="0" indent="-203200" algn="l">
              <a:lnSpc>
                <a:spcPct val="126315"/>
              </a:lnSpc>
              <a:spcBef>
                <a:spcPts val="505"/>
              </a:spcBef>
              <a:spcAft>
                <a:spcPts val="505"/>
              </a:spcAft>
              <a:buClr>
                <a:srgbClr val="000000"/>
              </a:buClr>
              <a:buSzPct val="100000"/>
              <a:buFont typeface="Arial"/>
              <a:buChar char="●"/>
            </a:pPr>
            <a:r>
              <a:rPr lang="en-US" sz="2400" dirty="0">
                <a:latin typeface="Arial"/>
                <a:ea typeface="Arial"/>
                <a:cs typeface="Arial"/>
                <a:sym typeface="Arial"/>
              </a:rPr>
              <a:t> A clear and concise sequential description of the procedures involving the use of animals that is easily understood by all members of the committee. </a:t>
            </a:r>
          </a:p>
          <a:p>
            <a:pPr marL="381000" marR="0" lvl="0" indent="-203200" algn="l">
              <a:lnSpc>
                <a:spcPct val="126315"/>
              </a:lnSpc>
              <a:spcBef>
                <a:spcPts val="505"/>
              </a:spcBef>
              <a:spcAft>
                <a:spcPts val="505"/>
              </a:spcAft>
              <a:buClr>
                <a:srgbClr val="000000"/>
              </a:buClr>
              <a:buSzPct val="100000"/>
              <a:buFont typeface="Arial"/>
              <a:buChar char="●"/>
            </a:pPr>
            <a:r>
              <a:rPr lang="en-US" sz="2400" dirty="0">
                <a:latin typeface="Arial"/>
                <a:ea typeface="Arial"/>
                <a:cs typeface="Arial"/>
                <a:sym typeface="Arial"/>
              </a:rPr>
              <a:t> Alternatives assessed (less invasive procedures, lower species, cell cultures)</a:t>
            </a:r>
          </a:p>
          <a:p>
            <a:pPr marL="381000" marR="0" lvl="0" indent="-203200" algn="l">
              <a:lnSpc>
                <a:spcPct val="126315"/>
              </a:lnSpc>
              <a:spcBef>
                <a:spcPts val="505"/>
              </a:spcBef>
              <a:spcAft>
                <a:spcPts val="505"/>
              </a:spcAft>
              <a:buClr>
                <a:srgbClr val="000000"/>
              </a:buClr>
              <a:buSzPct val="100000"/>
              <a:buFont typeface="Arial"/>
              <a:buChar char="●"/>
            </a:pPr>
            <a:r>
              <a:rPr lang="en-US" sz="2400" dirty="0">
                <a:latin typeface="Arial"/>
                <a:ea typeface="Arial"/>
                <a:cs typeface="Arial"/>
                <a:sym typeface="Arial"/>
              </a:rPr>
              <a:t> Justification of Species and number of animals, and experimental group size</a:t>
            </a: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pic>
        <p:nvPicPr>
          <p:cNvPr id="355" name="Shape 355"/>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356" name="Shape 356"/>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357" name="Shape 357"/>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Review Criteria, continued</a:t>
            </a:r>
          </a:p>
        </p:txBody>
      </p:sp>
      <p:sp>
        <p:nvSpPr>
          <p:cNvPr id="361" name="Shape 361"/>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t>
            </a:r>
            <a:r>
              <a:rPr lang="en-US" sz="2400" dirty="0">
                <a:latin typeface="Arial"/>
                <a:ea typeface="Arial"/>
                <a:cs typeface="Arial"/>
                <a:sym typeface="Arial"/>
              </a:rPr>
              <a:t>Unnecessary Duplication of experiments- or is duplication justified?</a:t>
            </a:r>
          </a:p>
          <a:p>
            <a:pPr marL="381000" marR="0" lvl="0" indent="-203200" algn="l">
              <a:lnSpc>
                <a:spcPct val="126315"/>
              </a:lnSpc>
              <a:spcBef>
                <a:spcPts val="505"/>
              </a:spcBef>
              <a:spcAft>
                <a:spcPts val="505"/>
              </a:spcAft>
              <a:buClr>
                <a:srgbClr val="000000"/>
              </a:buClr>
              <a:buSzPct val="100000"/>
              <a:buFont typeface="Arial"/>
              <a:buChar char="●"/>
            </a:pPr>
            <a:r>
              <a:rPr lang="en-US" sz="2400" dirty="0">
                <a:latin typeface="Arial"/>
                <a:ea typeface="Arial"/>
                <a:cs typeface="Arial"/>
                <a:sym typeface="Arial"/>
              </a:rPr>
              <a:t> Non-standard housing and husbandry requirements (Social housing with enrichment is standard)</a:t>
            </a:r>
          </a:p>
          <a:p>
            <a:pPr marL="381000" marR="0" lvl="0" indent="-203200" algn="l">
              <a:lnSpc>
                <a:spcPct val="126315"/>
              </a:lnSpc>
              <a:spcBef>
                <a:spcPts val="505"/>
              </a:spcBef>
              <a:spcAft>
                <a:spcPts val="505"/>
              </a:spcAft>
              <a:buClr>
                <a:srgbClr val="000000"/>
              </a:buClr>
              <a:buSzPct val="100000"/>
              <a:buFont typeface="Arial"/>
              <a:buChar char="●"/>
            </a:pPr>
            <a:r>
              <a:rPr lang="en-US" sz="2400" dirty="0">
                <a:latin typeface="Arial"/>
                <a:ea typeface="Arial"/>
                <a:cs typeface="Arial"/>
                <a:sym typeface="Arial"/>
              </a:rPr>
              <a:t> Impact of procedures on animal well-being</a:t>
            </a:r>
          </a:p>
          <a:p>
            <a:pPr marL="381000" marR="0" lvl="0" indent="-203200" algn="l">
              <a:lnSpc>
                <a:spcPct val="126315"/>
              </a:lnSpc>
              <a:spcBef>
                <a:spcPts val="505"/>
              </a:spcBef>
              <a:spcAft>
                <a:spcPts val="505"/>
              </a:spcAft>
              <a:buClr>
                <a:srgbClr val="000000"/>
              </a:buClr>
              <a:buSzPct val="100000"/>
              <a:buFont typeface="Arial"/>
              <a:buChar char="●"/>
            </a:pPr>
            <a:r>
              <a:rPr lang="en-US" sz="2400" dirty="0">
                <a:latin typeface="Arial"/>
                <a:ea typeface="Arial"/>
                <a:cs typeface="Arial"/>
                <a:sym typeface="Arial"/>
              </a:rPr>
              <a:t> Appropriate sedation, analgesia, and anesthesia</a:t>
            </a:r>
          </a:p>
          <a:p>
            <a:pPr marL="381000" marR="0" lvl="0" indent="-203200" algn="l">
              <a:lnSpc>
                <a:spcPct val="126315"/>
              </a:lnSpc>
              <a:spcBef>
                <a:spcPts val="505"/>
              </a:spcBef>
              <a:spcAft>
                <a:spcPts val="505"/>
              </a:spcAft>
              <a:buClr>
                <a:srgbClr val="000000"/>
              </a:buClr>
              <a:buSzPct val="100000"/>
              <a:buFont typeface="Arial"/>
              <a:buChar char="●"/>
            </a:pPr>
            <a:r>
              <a:rPr lang="en-US" sz="2400" dirty="0">
                <a:latin typeface="Arial"/>
                <a:ea typeface="Arial"/>
                <a:cs typeface="Arial"/>
                <a:sym typeface="Arial"/>
              </a:rPr>
              <a:t> Conduct of surgical procedures including multiple operative procedures.  </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pic>
        <p:nvPicPr>
          <p:cNvPr id="366" name="Shape 366"/>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367" name="Shape 367"/>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368" name="Shape 368"/>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Review Criteria, continued</a:t>
            </a:r>
          </a:p>
        </p:txBody>
      </p:sp>
      <p:sp>
        <p:nvSpPr>
          <p:cNvPr id="372" name="Shape 372"/>
          <p:cNvSpPr txBox="1">
            <a:spLocks noGrp="1"/>
          </p:cNvSpPr>
          <p:nvPr>
            <p:ph idx="1"/>
          </p:nvPr>
        </p:nvSpPr>
        <p:spPr>
          <a:prstGeom prst="rect">
            <a:avLst/>
          </a:prstGeom>
          <a:noFill/>
          <a:ln>
            <a:noFill/>
          </a:ln>
        </p:spPr>
        <p:txBody>
          <a:bodyPr lIns="38100" tIns="38100" rIns="38100" bIns="38100" anchor="t" anchorCtr="0">
            <a:noAutofit/>
          </a:bodyPr>
          <a:lstStyle/>
          <a:p>
            <a:pPr marL="381000" indent="-203200">
              <a:lnSpc>
                <a:spcPct val="126315"/>
              </a:lnSpc>
              <a:spcBef>
                <a:spcPts val="505"/>
              </a:spcBef>
              <a:spcAft>
                <a:spcPts val="505"/>
              </a:spcAft>
              <a:buClr>
                <a:srgbClr val="000000"/>
              </a:buClr>
              <a:buSzPct val="100000"/>
              <a:buFont typeface="Arial"/>
              <a:buChar char="●"/>
            </a:pPr>
            <a:r>
              <a:rPr lang="en-US" sz="2400" dirty="0">
                <a:latin typeface="Arial"/>
                <a:ea typeface="Arial"/>
                <a:cs typeface="Arial"/>
                <a:sym typeface="Arial"/>
              </a:rPr>
              <a:t> Post-procedural care and observation (e.g., inclusion of post-treatment or postsurgical animal assessment forms). </a:t>
            </a:r>
          </a:p>
          <a:p>
            <a:pPr marL="381000" indent="-203200">
              <a:lnSpc>
                <a:spcPct val="126315"/>
              </a:lnSpc>
              <a:spcBef>
                <a:spcPts val="505"/>
              </a:spcBef>
              <a:spcAft>
                <a:spcPts val="505"/>
              </a:spcAft>
              <a:buClr>
                <a:srgbClr val="000000"/>
              </a:buClr>
              <a:buSzPct val="100000"/>
              <a:buFont typeface="Arial"/>
              <a:buChar char="●"/>
            </a:pPr>
            <a:r>
              <a:rPr lang="en-US" sz="2400" dirty="0">
                <a:latin typeface="Arial"/>
                <a:ea typeface="Arial"/>
                <a:cs typeface="Arial"/>
                <a:sym typeface="Arial"/>
              </a:rPr>
              <a:t> Description and rationale for anticipated or selected endpoints</a:t>
            </a:r>
          </a:p>
          <a:p>
            <a:pPr marL="381000" marR="0" lvl="0" indent="-203200" algn="l">
              <a:lnSpc>
                <a:spcPct val="126315"/>
              </a:lnSpc>
              <a:spcBef>
                <a:spcPts val="505"/>
              </a:spcBef>
              <a:spcAft>
                <a:spcPts val="505"/>
              </a:spcAft>
              <a:buClr>
                <a:srgbClr val="000000"/>
              </a:buClr>
              <a:buSzPct val="100000"/>
              <a:buFont typeface="Arial"/>
              <a:buChar char="●"/>
            </a:pPr>
            <a:r>
              <a:rPr lang="en-US" sz="2400" dirty="0">
                <a:latin typeface="Arial"/>
                <a:ea typeface="Arial"/>
                <a:cs typeface="Arial"/>
                <a:sym typeface="Arial"/>
              </a:rPr>
              <a:t> Criteria and process for timely intervention, removal of animals from a study, or euthanasia if painful or stressful outcomes are anticipated. </a:t>
            </a:r>
          </a:p>
          <a:p>
            <a:pPr marL="381000" marR="0" lvl="0" indent="-203200" algn="l">
              <a:lnSpc>
                <a:spcPct val="126315"/>
              </a:lnSpc>
              <a:spcBef>
                <a:spcPts val="505"/>
              </a:spcBef>
              <a:spcAft>
                <a:spcPts val="505"/>
              </a:spcAft>
              <a:buClr>
                <a:srgbClr val="000000"/>
              </a:buClr>
              <a:buSzPct val="100000"/>
              <a:buFont typeface="Arial"/>
              <a:buChar char="●"/>
            </a:pPr>
            <a:r>
              <a:rPr lang="en-US" sz="2400" dirty="0">
                <a:latin typeface="Arial"/>
                <a:ea typeface="Arial"/>
                <a:cs typeface="Arial"/>
                <a:sym typeface="Arial"/>
              </a:rPr>
              <a:t> Method of euthanasia or disposition of animals, including planning for care of long-lived species after study completion (consider dogs, primates, birds, others)</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pic>
        <p:nvPicPr>
          <p:cNvPr id="377" name="Shape 377"/>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378" name="Shape 378"/>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379" name="Shape 379"/>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381" name="Shape 381"/>
          <p:cNvSpPr txBox="1">
            <a:spLocks noGrp="1"/>
          </p:cNvSpPr>
          <p:nvPr>
            <p:ph type="title"/>
          </p:nvPr>
        </p:nvSpPr>
        <p:spPr>
          <a:prstGeom prst="rect">
            <a:avLst/>
          </a:prstGeom>
          <a:noFill/>
          <a:ln>
            <a:noFill/>
          </a:ln>
        </p:spPr>
        <p:txBody>
          <a:bodyPr lIns="38100" tIns="38100" rIns="38100" bIns="38100" anchor="ctr" anchorCtr="0">
            <a:noAutofit/>
          </a:bodyPr>
          <a:lstStyle/>
          <a:p>
            <a:pPr marL="0" marR="0" indent="0" algn="l">
              <a:lnSpc>
                <a:spcPct val="100000"/>
              </a:lnSpc>
              <a:spcBef>
                <a:spcPts val="300"/>
              </a:spcBef>
              <a:spcAft>
                <a:spcPts val="300"/>
              </a:spcAft>
              <a:buNone/>
            </a:pPr>
            <a:r>
              <a:rPr lang="en-US" sz="3200" dirty="0">
                <a:latin typeface="Arial"/>
                <a:ea typeface="Arial"/>
                <a:cs typeface="Arial"/>
                <a:sym typeface="Arial"/>
              </a:rPr>
              <a:t>Protocol Review Continued….</a:t>
            </a:r>
          </a:p>
        </p:txBody>
      </p:sp>
      <p:sp>
        <p:nvSpPr>
          <p:cNvPr id="383" name="Shape 383"/>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t>
            </a:r>
            <a:r>
              <a:rPr lang="en-US" sz="2400" dirty="0">
                <a:latin typeface="Arial"/>
                <a:ea typeface="Arial"/>
                <a:cs typeface="Arial"/>
                <a:sym typeface="Arial"/>
              </a:rPr>
              <a:t>Adequacy of training and experience of personnel in the procedures used, roles and responsibilities of personnel involved</a:t>
            </a:r>
          </a:p>
          <a:p>
            <a:pPr marL="381000" marR="0" lvl="0" indent="-203200" algn="l">
              <a:lnSpc>
                <a:spcPct val="126315"/>
              </a:lnSpc>
              <a:spcBef>
                <a:spcPts val="505"/>
              </a:spcBef>
              <a:spcAft>
                <a:spcPts val="505"/>
              </a:spcAft>
              <a:buClr>
                <a:srgbClr val="000000"/>
              </a:buClr>
              <a:buSzPct val="100000"/>
              <a:buFont typeface="Arial"/>
              <a:buChar char="●"/>
            </a:pPr>
            <a:r>
              <a:rPr lang="en-US" sz="2400" dirty="0">
                <a:latin typeface="Arial"/>
                <a:ea typeface="Arial"/>
                <a:cs typeface="Arial"/>
                <a:sym typeface="Arial"/>
              </a:rPr>
              <a:t> Use of hazardous materials and provision of a safe working environment. </a:t>
            </a:r>
          </a:p>
          <a:p>
            <a:pPr marL="381000" indent="-203200">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No use of paralytics without anesthesia</a:t>
            </a:r>
          </a:p>
          <a:p>
            <a:pPr marL="381000" marR="0" lvl="0" indent="-203200" algn="l">
              <a:lnSpc>
                <a:spcPct val="126315"/>
              </a:lnSpc>
              <a:spcBef>
                <a:spcPts val="505"/>
              </a:spcBef>
              <a:spcAft>
                <a:spcPts val="505"/>
              </a:spcAft>
              <a:buClr>
                <a:srgbClr val="000000"/>
              </a:buClr>
              <a:buSzPct val="100000"/>
              <a:buFont typeface="Arial"/>
              <a:buChar char="●"/>
            </a:pPr>
            <a:endParaRPr lang="en-US" sz="2400" dirty="0">
              <a:latin typeface="Arial"/>
              <a:ea typeface="Arial"/>
              <a:cs typeface="Arial"/>
              <a:sym typeface="Arial"/>
            </a:endParaRP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pic>
        <p:nvPicPr>
          <p:cNvPr id="399" name="Shape 399"/>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400" name="Shape 400"/>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401" name="Shape 401"/>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IACUC review of Painful Procedures</a:t>
            </a:r>
          </a:p>
        </p:txBody>
      </p:sp>
      <p:sp>
        <p:nvSpPr>
          <p:cNvPr id="405" name="Shape 405"/>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Assume Human pain = Animal pain</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IACUC has the responsibility to verify that the Principal investigator has:</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considered alternatives to animal use</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use analgesics, anesthetics, tranquilizers (or justify their non-use) </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consulted veterinarian for surgical protocols</a:t>
            </a: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09"/>
        <p:cNvGrpSpPr/>
        <p:nvPr/>
      </p:nvGrpSpPr>
      <p:grpSpPr>
        <a:xfrm>
          <a:off x="0" y="0"/>
          <a:ext cx="0" cy="0"/>
          <a:chOff x="0" y="0"/>
          <a:chExt cx="0" cy="0"/>
        </a:xfrm>
      </p:grpSpPr>
      <p:pic>
        <p:nvPicPr>
          <p:cNvPr id="410" name="Shape 410"/>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411" name="Shape 411"/>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412" name="Shape 412"/>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414" name="Shape 414"/>
          <p:cNvSpPr txBox="1">
            <a:spLocks noGrp="1"/>
          </p:cNvSpPr>
          <p:nvPr>
            <p:ph type="title"/>
          </p:nvPr>
        </p:nvSpPr>
        <p:spPr>
          <a:prstGeom prst="rect">
            <a:avLst/>
          </a:prstGeom>
          <a:noFill/>
          <a:ln>
            <a:noFill/>
          </a:ln>
        </p:spPr>
        <p:txBody>
          <a:bodyPr lIns="38100" tIns="38100" rIns="38100" bIns="38100" anchor="ctr" anchorCtr="0">
            <a:noAutofit/>
          </a:bodyPr>
          <a:lstStyle/>
          <a:p>
            <a:pPr>
              <a:lnSpc>
                <a:spcPct val="100000"/>
              </a:lnSpc>
              <a:spcBef>
                <a:spcPts val="300"/>
              </a:spcBef>
              <a:spcAft>
                <a:spcPts val="300"/>
              </a:spcAft>
            </a:pPr>
            <a:r>
              <a:rPr lang="en-US" sz="3200" dirty="0">
                <a:latin typeface="Arial"/>
                <a:ea typeface="Arial"/>
                <a:cs typeface="Arial"/>
                <a:sym typeface="Arial"/>
              </a:rPr>
              <a:t>Alternatives to Painful Procedures:</a:t>
            </a:r>
            <a:br>
              <a:rPr lang="en-US" sz="3200" dirty="0">
                <a:latin typeface="Arial"/>
                <a:ea typeface="Arial"/>
                <a:cs typeface="Arial"/>
                <a:sym typeface="Arial"/>
              </a:rPr>
            </a:br>
            <a:r>
              <a:rPr lang="en-US" sz="3200" dirty="0">
                <a:latin typeface="Arial"/>
                <a:ea typeface="Arial"/>
                <a:cs typeface="Arial"/>
                <a:sym typeface="Arial"/>
              </a:rPr>
              <a:t>Lit Search Required</a:t>
            </a:r>
            <a:endParaRPr lang="en-US" sz="3200" dirty="0">
              <a:solidFill>
                <a:srgbClr val="FFFFFF"/>
              </a:solidFill>
              <a:latin typeface="Arial"/>
              <a:ea typeface="Arial"/>
              <a:cs typeface="Arial"/>
              <a:sym typeface="Arial"/>
            </a:endParaRPr>
          </a:p>
        </p:txBody>
      </p:sp>
      <p:sp>
        <p:nvSpPr>
          <p:cNvPr id="416" name="Shape 416"/>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Written narrative must include:</a:t>
            </a:r>
          </a:p>
          <a:p>
            <a:pPr marL="762000" marR="0" lvl="1" indent="-177800" algn="l">
              <a:lnSpc>
                <a:spcPct val="126315"/>
              </a:lnSpc>
              <a:spcBef>
                <a:spcPts val="427"/>
              </a:spcBef>
              <a:spcAft>
                <a:spcPts val="427"/>
              </a:spcAft>
              <a:buClr>
                <a:srgbClr val="000000"/>
              </a:buClr>
              <a:buSzPct val="100000"/>
              <a:buFont typeface="Courier New"/>
              <a:buChar char="o"/>
            </a:pPr>
            <a:r>
              <a:rPr lang="en-US" sz="2400" dirty="0">
                <a:solidFill>
                  <a:srgbClr val="000000"/>
                </a:solidFill>
                <a:latin typeface="Arial"/>
                <a:ea typeface="Arial"/>
                <a:cs typeface="Arial"/>
                <a:sym typeface="Arial"/>
              </a:rPr>
              <a:t> Sources consulted: AWIC, MEDLINE, TOXLINE etc.</a:t>
            </a:r>
          </a:p>
          <a:p>
            <a:pPr marL="762000" marR="0" lvl="1" indent="-177800" algn="l">
              <a:lnSpc>
                <a:spcPct val="126315"/>
              </a:lnSpc>
              <a:spcBef>
                <a:spcPts val="427"/>
              </a:spcBef>
              <a:spcAft>
                <a:spcPts val="427"/>
              </a:spcAft>
              <a:buClr>
                <a:srgbClr val="000000"/>
              </a:buClr>
              <a:buSzPct val="100000"/>
              <a:buFont typeface="Courier New"/>
              <a:buChar char="o"/>
            </a:pPr>
            <a:r>
              <a:rPr lang="en-US" sz="2400" dirty="0">
                <a:solidFill>
                  <a:srgbClr val="000000"/>
                </a:solidFill>
                <a:latin typeface="Arial"/>
                <a:ea typeface="Arial"/>
                <a:cs typeface="Arial"/>
                <a:sym typeface="Arial"/>
              </a:rPr>
              <a:t> Years covered by the search</a:t>
            </a:r>
          </a:p>
          <a:p>
            <a:pPr marL="762000" marR="0" lvl="1" indent="-177800" algn="l">
              <a:lnSpc>
                <a:spcPct val="126315"/>
              </a:lnSpc>
              <a:spcBef>
                <a:spcPts val="427"/>
              </a:spcBef>
              <a:spcAft>
                <a:spcPts val="427"/>
              </a:spcAft>
              <a:buClr>
                <a:srgbClr val="000000"/>
              </a:buClr>
              <a:buSzPct val="100000"/>
              <a:buFont typeface="Courier New"/>
              <a:buChar char="o"/>
            </a:pPr>
            <a:r>
              <a:rPr lang="en-US" sz="2400" dirty="0">
                <a:solidFill>
                  <a:srgbClr val="000000"/>
                </a:solidFill>
                <a:latin typeface="Arial"/>
                <a:ea typeface="Arial"/>
                <a:cs typeface="Arial"/>
                <a:sym typeface="Arial"/>
              </a:rPr>
              <a:t> Key words/search strategy used</a:t>
            </a:r>
          </a:p>
          <a:p>
            <a:pPr marL="762000" marR="0" lvl="1" indent="-177800" algn="l">
              <a:lnSpc>
                <a:spcPct val="126315"/>
              </a:lnSpc>
              <a:spcBef>
                <a:spcPts val="427"/>
              </a:spcBef>
              <a:spcAft>
                <a:spcPts val="427"/>
              </a:spcAft>
              <a:buClr>
                <a:srgbClr val="000000"/>
              </a:buClr>
              <a:buSzPct val="100000"/>
              <a:buFont typeface="Courier New"/>
              <a:buChar char="o"/>
            </a:pPr>
            <a:r>
              <a:rPr lang="en-US" sz="2400" dirty="0">
                <a:solidFill>
                  <a:srgbClr val="000000"/>
                </a:solidFill>
                <a:latin typeface="Arial"/>
                <a:ea typeface="Arial"/>
                <a:cs typeface="Arial"/>
                <a:sym typeface="Arial"/>
              </a:rPr>
              <a:t> The strategy is </a:t>
            </a:r>
            <a:r>
              <a:rPr lang="en-US" sz="2400" b="1" dirty="0">
                <a:solidFill>
                  <a:srgbClr val="000000"/>
                </a:solidFill>
                <a:latin typeface="Arial"/>
                <a:ea typeface="Arial"/>
                <a:cs typeface="Arial"/>
                <a:sym typeface="Arial"/>
              </a:rPr>
              <a:t>not </a:t>
            </a:r>
            <a:r>
              <a:rPr lang="en-US" sz="2400" dirty="0">
                <a:solidFill>
                  <a:srgbClr val="000000"/>
                </a:solidFill>
                <a:latin typeface="Arial"/>
                <a:ea typeface="Arial"/>
                <a:cs typeface="Arial"/>
                <a:sym typeface="Arial"/>
              </a:rPr>
              <a:t>“I used these 4 keyword combinations and didn’t find anything”</a:t>
            </a:r>
          </a:p>
          <a:p>
            <a:pPr marL="762000" marR="0" lvl="1" indent="-177800" algn="l">
              <a:lnSpc>
                <a:spcPct val="126315"/>
              </a:lnSpc>
              <a:spcBef>
                <a:spcPts val="427"/>
              </a:spcBef>
              <a:spcAft>
                <a:spcPts val="427"/>
              </a:spcAft>
              <a:buClr>
                <a:srgbClr val="000000"/>
              </a:buClr>
              <a:buSzPct val="100000"/>
              <a:buFont typeface="Courier New"/>
              <a:buChar char="o"/>
            </a:pPr>
            <a:r>
              <a:rPr lang="en-US" sz="2400" dirty="0">
                <a:solidFill>
                  <a:srgbClr val="000000"/>
                </a:solidFill>
                <a:latin typeface="Arial"/>
                <a:ea typeface="Arial"/>
                <a:cs typeface="Arial"/>
                <a:sym typeface="Arial"/>
              </a:rPr>
              <a:t> Written in such a way that the IACUC can readily determine if search was appropriate</a:t>
            </a:r>
          </a:p>
          <a:p>
            <a:pPr marL="762000" marR="0" lvl="1" indent="-177800" algn="l">
              <a:lnSpc>
                <a:spcPct val="126315"/>
              </a:lnSpc>
              <a:spcBef>
                <a:spcPts val="427"/>
              </a:spcBef>
              <a:spcAft>
                <a:spcPts val="427"/>
              </a:spcAft>
              <a:buClr>
                <a:srgbClr val="000000"/>
              </a:buClr>
              <a:buSzPct val="100000"/>
              <a:buFont typeface="Courier New"/>
              <a:buChar char="o"/>
            </a:pPr>
            <a:r>
              <a:rPr lang="en-US" sz="2400" dirty="0">
                <a:solidFill>
                  <a:srgbClr val="000000"/>
                </a:solidFill>
                <a:latin typeface="Arial"/>
                <a:ea typeface="Arial"/>
                <a:cs typeface="Arial"/>
                <a:sym typeface="Arial"/>
              </a:rPr>
              <a:t> Must address the three R’s</a:t>
            </a: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pic>
        <p:nvPicPr>
          <p:cNvPr id="421" name="Shape 421"/>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422" name="Shape 422"/>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423" name="Shape 423"/>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Lit Search Info</a:t>
            </a:r>
          </a:p>
        </p:txBody>
      </p:sp>
      <p:sp>
        <p:nvSpPr>
          <p:cNvPr id="427" name="Shape 427"/>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Search Services can be provided by National Library of Medicine (NLM) and National Agricultural Library (NAL)</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They can help you conduct a lit search that meets AWR requirements</a:t>
            </a:r>
          </a:p>
          <a:p>
            <a:pPr marL="762000" marR="0" lvl="1" indent="-177800" algn="l">
              <a:lnSpc>
                <a:spcPct val="126315"/>
              </a:lnSpc>
              <a:spcBef>
                <a:spcPts val="427"/>
              </a:spcBef>
              <a:spcAft>
                <a:spcPts val="427"/>
              </a:spcAft>
              <a:buClr>
                <a:srgbClr val="000000"/>
              </a:buClr>
              <a:buSzPct val="100000"/>
              <a:buFont typeface="Courier New"/>
              <a:buChar char="o"/>
            </a:pPr>
            <a:r>
              <a:rPr lang="en-US" dirty="0">
                <a:solidFill>
                  <a:srgbClr val="000000"/>
                </a:solidFill>
                <a:latin typeface="Arial"/>
                <a:ea typeface="Arial"/>
                <a:cs typeface="Arial"/>
                <a:sym typeface="Arial"/>
              </a:rPr>
              <a:t> They are free, and can provide an unbiased search</a:t>
            </a:r>
            <a:endParaRPr lang="en-US" sz="2000" dirty="0">
              <a:solidFill>
                <a:srgbClr val="000000"/>
              </a:solidFill>
              <a:latin typeface="Arial"/>
              <a:ea typeface="Arial"/>
              <a:cs typeface="Arial"/>
              <a:sym typeface="Arial"/>
            </a:endParaRP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Do-it-yourself lit searches: </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Must include the refinements, reductions, and replacements</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Written narrative- a paragraph</a:t>
            </a:r>
          </a:p>
          <a:p>
            <a:pPr marL="762000" lvl="1" indent="-177800">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a:t>
            </a:r>
            <a:r>
              <a:rPr lang="en-US" dirty="0">
                <a:solidFill>
                  <a:srgbClr val="000000"/>
                </a:solidFill>
                <a:latin typeface="Arial"/>
                <a:ea typeface="Arial"/>
                <a:cs typeface="Arial"/>
                <a:sym typeface="Arial"/>
              </a:rPr>
              <a:t>99% of the time, there is an alternative- </a:t>
            </a:r>
            <a:r>
              <a:rPr lang="en-US" sz="2000" dirty="0">
                <a:solidFill>
                  <a:srgbClr val="000000"/>
                </a:solidFill>
                <a:latin typeface="Arial"/>
                <a:ea typeface="Arial"/>
                <a:cs typeface="Arial"/>
                <a:sym typeface="Arial"/>
              </a:rPr>
              <a:t>Explain why an identified, bona fide alternative method can’t be used</a:t>
            </a:r>
          </a:p>
          <a:p>
            <a:pPr marL="584200" marR="0" lvl="1" indent="0" algn="l">
              <a:lnSpc>
                <a:spcPct val="126315"/>
              </a:lnSpc>
              <a:spcBef>
                <a:spcPts val="427"/>
              </a:spcBef>
              <a:spcAft>
                <a:spcPts val="427"/>
              </a:spcAft>
              <a:buClr>
                <a:srgbClr val="000000"/>
              </a:buClr>
              <a:buSzPct val="100000"/>
              <a:buNone/>
            </a:pPr>
            <a:endParaRPr lang="en-US" sz="2000" dirty="0">
              <a:solidFill>
                <a:srgbClr val="000000"/>
              </a:solidFill>
              <a:latin typeface="Arial"/>
              <a:ea typeface="Arial"/>
              <a:cs typeface="Arial"/>
              <a:sym typeface="Arial"/>
            </a:endParaRPr>
          </a:p>
        </p:txBody>
      </p:sp>
      <p:pic>
        <p:nvPicPr>
          <p:cNvPr id="428" name="Shape 428"/>
          <p:cNvPicPr preferRelativeResize="0"/>
          <p:nvPr/>
        </p:nvPicPr>
        <p:blipFill>
          <a:blip r:embed="rId6">
            <a:alphaModFix/>
          </a:blip>
          <a:stretch>
            <a:fillRect/>
          </a:stretch>
        </p:blipFill>
        <p:spPr>
          <a:xfrm>
            <a:off x="0" y="7009675"/>
            <a:ext cx="9059324" cy="610299"/>
          </a:xfrm>
          <a:prstGeom prst="rect">
            <a:avLst/>
          </a:prstGeom>
          <a:noFill/>
          <a:ln>
            <a:noFill/>
          </a:ln>
        </p:spPr>
      </p:pic>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pic>
        <p:nvPicPr>
          <p:cNvPr id="421" name="Shape 421"/>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422" name="Shape 422"/>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423" name="Shape 423"/>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Lit Search Info: NAL Recommendations</a:t>
            </a:r>
          </a:p>
        </p:txBody>
      </p:sp>
      <p:sp>
        <p:nvSpPr>
          <p:cNvPr id="427" name="Shape 427"/>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000" dirty="0">
                <a:solidFill>
                  <a:srgbClr val="000000"/>
                </a:solidFill>
                <a:latin typeface="Arial"/>
                <a:ea typeface="Arial"/>
                <a:cs typeface="Arial"/>
                <a:sym typeface="Arial"/>
              </a:rPr>
              <a:t> Include the strategy page where you combined various keywords</a:t>
            </a:r>
          </a:p>
          <a:p>
            <a:pPr marL="381000" marR="0" lvl="0" indent="-203200" algn="l">
              <a:lnSpc>
                <a:spcPct val="126315"/>
              </a:lnSpc>
              <a:spcBef>
                <a:spcPts val="505"/>
              </a:spcBef>
              <a:spcAft>
                <a:spcPts val="505"/>
              </a:spcAft>
              <a:buClr>
                <a:srgbClr val="000000"/>
              </a:buClr>
              <a:buSzPct val="100000"/>
              <a:buFont typeface="Arial"/>
              <a:buChar char="●"/>
            </a:pPr>
            <a:r>
              <a:rPr lang="en-US" sz="2000" dirty="0">
                <a:solidFill>
                  <a:srgbClr val="000000"/>
                </a:solidFill>
                <a:latin typeface="Arial"/>
                <a:ea typeface="Arial"/>
                <a:cs typeface="Arial"/>
                <a:sym typeface="Arial"/>
              </a:rPr>
              <a:t>On </a:t>
            </a:r>
            <a:r>
              <a:rPr lang="en-US" sz="2000" dirty="0" err="1">
                <a:solidFill>
                  <a:srgbClr val="000000"/>
                </a:solidFill>
                <a:latin typeface="Arial"/>
                <a:ea typeface="Arial"/>
                <a:cs typeface="Arial"/>
                <a:sym typeface="Arial"/>
              </a:rPr>
              <a:t>Pubmed</a:t>
            </a:r>
            <a:r>
              <a:rPr lang="en-US" sz="2000" dirty="0">
                <a:solidFill>
                  <a:srgbClr val="000000"/>
                </a:solidFill>
                <a:latin typeface="Arial"/>
                <a:ea typeface="Arial"/>
                <a:cs typeface="Arial"/>
                <a:sym typeface="Arial"/>
              </a:rPr>
              <a:t>, this is the PUBMED Advanced Search Builder page</a:t>
            </a:r>
          </a:p>
          <a:p>
            <a:pPr marL="381000" marR="0" lvl="0" indent="-203200" algn="l">
              <a:lnSpc>
                <a:spcPct val="126315"/>
              </a:lnSpc>
              <a:spcBef>
                <a:spcPts val="505"/>
              </a:spcBef>
              <a:spcAft>
                <a:spcPts val="505"/>
              </a:spcAft>
              <a:buClr>
                <a:srgbClr val="000000"/>
              </a:buClr>
              <a:buSzPct val="100000"/>
              <a:buFont typeface="Arial"/>
              <a:buChar char="●"/>
            </a:pPr>
            <a:r>
              <a:rPr lang="en-US" sz="2000" dirty="0">
                <a:solidFill>
                  <a:srgbClr val="000000"/>
                </a:solidFill>
                <a:latin typeface="Arial"/>
                <a:ea typeface="Arial"/>
                <a:cs typeface="Arial"/>
                <a:sym typeface="Arial"/>
              </a:rPr>
              <a:t>Strategy page looks like (see next slide):</a:t>
            </a:r>
          </a:p>
          <a:p>
            <a:pPr marL="381000" marR="0" lvl="0" indent="-203200" algn="l">
              <a:lnSpc>
                <a:spcPct val="126315"/>
              </a:lnSpc>
              <a:spcBef>
                <a:spcPts val="505"/>
              </a:spcBef>
              <a:spcAft>
                <a:spcPts val="505"/>
              </a:spcAft>
              <a:buClr>
                <a:srgbClr val="000000"/>
              </a:buClr>
              <a:buSzPct val="100000"/>
              <a:buFont typeface="Arial"/>
              <a:buChar char="●"/>
            </a:pPr>
            <a:r>
              <a:rPr lang="en-US" sz="2000" dirty="0">
                <a:solidFill>
                  <a:srgbClr val="000000"/>
                </a:solidFill>
                <a:latin typeface="Arial"/>
                <a:ea typeface="Arial"/>
                <a:cs typeface="Arial"/>
                <a:sym typeface="Arial"/>
              </a:rPr>
              <a:t>Include a paragraph on why the references that appear to be duplicative/ alternatives are not pertinent. </a:t>
            </a:r>
          </a:p>
          <a:p>
            <a:pPr marL="381000" marR="0" lvl="0" indent="-203200" algn="l">
              <a:lnSpc>
                <a:spcPct val="126315"/>
              </a:lnSpc>
              <a:spcBef>
                <a:spcPts val="505"/>
              </a:spcBef>
              <a:spcAft>
                <a:spcPts val="505"/>
              </a:spcAft>
              <a:buClr>
                <a:srgbClr val="000000"/>
              </a:buClr>
              <a:buSzPct val="100000"/>
              <a:buFont typeface="Arial"/>
              <a:buChar char="●"/>
            </a:pPr>
            <a:endParaRPr lang="en-US" sz="2000" dirty="0">
              <a:solidFill>
                <a:srgbClr val="000000"/>
              </a:solidFill>
              <a:latin typeface="Arial"/>
              <a:ea typeface="Arial"/>
              <a:cs typeface="Arial"/>
              <a:sym typeface="Arial"/>
            </a:endParaRPr>
          </a:p>
        </p:txBody>
      </p:sp>
      <p:pic>
        <p:nvPicPr>
          <p:cNvPr id="428" name="Shape 428"/>
          <p:cNvPicPr preferRelativeResize="0"/>
          <p:nvPr/>
        </p:nvPicPr>
        <p:blipFill>
          <a:blip r:embed="rId6">
            <a:alphaModFix/>
          </a:blip>
          <a:stretch>
            <a:fillRect/>
          </a:stretch>
        </p:blipFill>
        <p:spPr>
          <a:xfrm>
            <a:off x="0" y="7009675"/>
            <a:ext cx="9059324" cy="610299"/>
          </a:xfrm>
          <a:prstGeom prst="rect">
            <a:avLst/>
          </a:prstGeom>
          <a:noFill/>
          <a:ln>
            <a:noFill/>
          </a:ln>
        </p:spPr>
      </p:pic>
    </p:spTree>
    <p:extLst>
      <p:ext uri="{BB962C8B-B14F-4D97-AF65-F5344CB8AC3E}">
        <p14:creationId xmlns:p14="http://schemas.microsoft.com/office/powerpoint/2010/main" val="1830855716"/>
      </p:ext>
    </p:extLst>
  </p:cSld>
  <p:clrMapOvr>
    <a:masterClrMapping/>
  </p:clrMapOvr>
  <p:transition spd="slow">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251838609"/>
              </p:ext>
            </p:extLst>
          </p:nvPr>
        </p:nvGraphicFramePr>
        <p:xfrm>
          <a:off x="698500" y="1296786"/>
          <a:ext cx="8763001" cy="5491016"/>
        </p:xfrm>
        <a:graphic>
          <a:graphicData uri="http://schemas.openxmlformats.org/drawingml/2006/table">
            <a:tbl>
              <a:tblPr/>
              <a:tblGrid>
                <a:gridCol w="739149">
                  <a:extLst>
                    <a:ext uri="{9D8B030D-6E8A-4147-A177-3AD203B41FA5}">
                      <a16:colId xmlns:a16="http://schemas.microsoft.com/office/drawing/2014/main" val="20000"/>
                    </a:ext>
                  </a:extLst>
                </a:gridCol>
                <a:gridCol w="739149">
                  <a:extLst>
                    <a:ext uri="{9D8B030D-6E8A-4147-A177-3AD203B41FA5}">
                      <a16:colId xmlns:a16="http://schemas.microsoft.com/office/drawing/2014/main" val="20001"/>
                    </a:ext>
                  </a:extLst>
                </a:gridCol>
                <a:gridCol w="5806405">
                  <a:extLst>
                    <a:ext uri="{9D8B030D-6E8A-4147-A177-3AD203B41FA5}">
                      <a16:colId xmlns:a16="http://schemas.microsoft.com/office/drawing/2014/main" val="20002"/>
                    </a:ext>
                  </a:extLst>
                </a:gridCol>
                <a:gridCol w="739149">
                  <a:extLst>
                    <a:ext uri="{9D8B030D-6E8A-4147-A177-3AD203B41FA5}">
                      <a16:colId xmlns:a16="http://schemas.microsoft.com/office/drawing/2014/main" val="20003"/>
                    </a:ext>
                  </a:extLst>
                </a:gridCol>
                <a:gridCol w="739149">
                  <a:extLst>
                    <a:ext uri="{9D8B030D-6E8A-4147-A177-3AD203B41FA5}">
                      <a16:colId xmlns:a16="http://schemas.microsoft.com/office/drawing/2014/main" val="20004"/>
                    </a:ext>
                  </a:extLst>
                </a:gridCol>
              </a:tblGrid>
              <a:tr h="1124248">
                <a:tc gridSpan="5">
                  <a:txBody>
                    <a:bodyPr/>
                    <a:lstStyle/>
                    <a:p>
                      <a:r>
                        <a:rPr lang="en-US" sz="1500"/>
                        <a:t>Recent queries</a:t>
                      </a:r>
                    </a:p>
                  </a:txBody>
                  <a:tcPr marL="88646" marR="88646" marT="44323" marB="44323" anchor="ctr">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31874">
                <a:tc>
                  <a:txBody>
                    <a:bodyPr/>
                    <a:lstStyle/>
                    <a:p>
                      <a:pPr algn="ctr"/>
                      <a:r>
                        <a:rPr lang="en-US" sz="1500" b="0">
                          <a:effectLst/>
                        </a:rPr>
                        <a:t>Search</a:t>
                      </a: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B w="9525" cap="flat" cmpd="sng" algn="ctr">
                      <a:solidFill>
                        <a:srgbClr val="DDDDDD"/>
                      </a:solidFill>
                      <a:prstDash val="solid"/>
                      <a:round/>
                      <a:headEnd type="none" w="med" len="med"/>
                      <a:tailEnd type="none" w="med" len="med"/>
                    </a:lnB>
                    <a:solidFill>
                      <a:srgbClr val="F0F0F0"/>
                    </a:solidFill>
                  </a:tcPr>
                </a:tc>
                <a:tc>
                  <a:txBody>
                    <a:bodyPr/>
                    <a:lstStyle/>
                    <a:p>
                      <a:pPr algn="ctr"/>
                      <a:r>
                        <a:rPr lang="en-US" sz="1500" b="0">
                          <a:effectLst/>
                        </a:rPr>
                        <a:t>Add to builder</a:t>
                      </a: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0F0F0"/>
                    </a:solidFill>
                  </a:tcPr>
                </a:tc>
                <a:tc>
                  <a:txBody>
                    <a:bodyPr/>
                    <a:lstStyle/>
                    <a:p>
                      <a:pPr algn="ctr"/>
                      <a:r>
                        <a:rPr lang="en-US" sz="1500" b="0">
                          <a:effectLst/>
                        </a:rPr>
                        <a:t>Query</a:t>
                      </a: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0F0F0"/>
                    </a:solidFill>
                  </a:tcPr>
                </a:tc>
                <a:tc>
                  <a:txBody>
                    <a:bodyPr/>
                    <a:lstStyle/>
                    <a:p>
                      <a:pPr algn="ctr"/>
                      <a:r>
                        <a:rPr lang="en-US" sz="1500" b="0">
                          <a:effectLst/>
                        </a:rPr>
                        <a:t>Items found</a:t>
                      </a: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0F0F0"/>
                    </a:solidFill>
                  </a:tcPr>
                </a:tc>
                <a:tc>
                  <a:txBody>
                    <a:bodyPr/>
                    <a:lstStyle/>
                    <a:p>
                      <a:pPr algn="ctr"/>
                      <a:r>
                        <a:rPr lang="en-US" sz="1500" b="0">
                          <a:effectLst/>
                        </a:rPr>
                        <a:t>Time</a:t>
                      </a: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0F0F0"/>
                    </a:solidFill>
                  </a:tcPr>
                </a:tc>
                <a:extLst>
                  <a:ext uri="{0D108BD9-81ED-4DB2-BD59-A6C34878D82A}">
                    <a16:rowId xmlns:a16="http://schemas.microsoft.com/office/drawing/2014/main" val="10001"/>
                  </a:ext>
                </a:extLst>
              </a:tr>
              <a:tr h="531874">
                <a:tc>
                  <a:txBody>
                    <a:bodyPr/>
                    <a:lstStyle/>
                    <a:p>
                      <a:pPr algn="r"/>
                      <a:r>
                        <a:rPr lang="en-US" sz="1500">
                          <a:solidFill>
                            <a:srgbClr val="642A8F"/>
                          </a:solidFill>
                          <a:effectLst/>
                          <a:hlinkClick r:id="rId2" tooltip="Perform actions on search"/>
                        </a:rPr>
                        <a:t>#9</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a:r>
                        <a:rPr lang="en-US" sz="1500">
                          <a:solidFill>
                            <a:srgbClr val="642A8F"/>
                          </a:solidFill>
                          <a:effectLst/>
                          <a:hlinkClick r:id="rId2" tooltip="Add search to the builder above"/>
                        </a:rPr>
                        <a:t>Add</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sz="1500">
                          <a:effectLst/>
                        </a:rPr>
                        <a:t>Search </a:t>
                      </a:r>
                      <a:r>
                        <a:rPr lang="en-US" sz="1500" b="1">
                          <a:effectLst/>
                        </a:rPr>
                        <a:t>(euthanasia) AND mouse</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a:r>
                        <a:rPr lang="en-US" sz="1500">
                          <a:solidFill>
                            <a:srgbClr val="642A8F"/>
                          </a:solidFill>
                          <a:effectLst/>
                          <a:hlinkClick r:id="rId3" tooltip="Show search results"/>
                        </a:rPr>
                        <a:t>430</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a:r>
                        <a:rPr lang="en-US" sz="1500">
                          <a:effectLst/>
                        </a:rPr>
                        <a:t>13:29:53</a:t>
                      </a: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531874">
                <a:tc>
                  <a:txBody>
                    <a:bodyPr/>
                    <a:lstStyle/>
                    <a:p>
                      <a:pPr algn="r"/>
                      <a:r>
                        <a:rPr lang="en-US" sz="1500">
                          <a:solidFill>
                            <a:srgbClr val="642A8F"/>
                          </a:solidFill>
                          <a:effectLst/>
                          <a:hlinkClick r:id="rId2" tooltip="Perform actions on search"/>
                        </a:rPr>
                        <a:t>#8</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a:r>
                        <a:rPr lang="en-US" sz="1500">
                          <a:solidFill>
                            <a:srgbClr val="642A8F"/>
                          </a:solidFill>
                          <a:effectLst/>
                          <a:hlinkClick r:id="rId2" tooltip="Add search to the builder above"/>
                        </a:rPr>
                        <a:t>Add</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sz="1500">
                          <a:effectLst/>
                        </a:rPr>
                        <a:t>Search </a:t>
                      </a:r>
                      <a:r>
                        <a:rPr lang="en-US" sz="1500" b="1">
                          <a:effectLst/>
                        </a:rPr>
                        <a:t>((mouse) AND CO2) AND carbon dioxide</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a:r>
                        <a:rPr lang="en-US" sz="1500">
                          <a:solidFill>
                            <a:srgbClr val="642A8F"/>
                          </a:solidFill>
                          <a:effectLst/>
                          <a:hlinkClick r:id="rId4" tooltip="Show search results"/>
                        </a:rPr>
                        <a:t>514</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a:r>
                        <a:rPr lang="en-US" sz="1500">
                          <a:effectLst/>
                        </a:rPr>
                        <a:t>13:29:26</a:t>
                      </a: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531874">
                <a:tc>
                  <a:txBody>
                    <a:bodyPr/>
                    <a:lstStyle/>
                    <a:p>
                      <a:pPr algn="r"/>
                      <a:r>
                        <a:rPr lang="en-US" sz="1500">
                          <a:solidFill>
                            <a:srgbClr val="642A8F"/>
                          </a:solidFill>
                          <a:effectLst/>
                          <a:hlinkClick r:id="rId2" tooltip="Perform actions on search"/>
                        </a:rPr>
                        <a:t>#5</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a:r>
                        <a:rPr lang="en-US" sz="1500">
                          <a:solidFill>
                            <a:srgbClr val="642A8F"/>
                          </a:solidFill>
                          <a:effectLst/>
                          <a:hlinkClick r:id="rId2" tooltip="Add search to the builder above"/>
                        </a:rPr>
                        <a:t>Add</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sz="1500">
                          <a:effectLst/>
                        </a:rPr>
                        <a:t>Search </a:t>
                      </a:r>
                      <a:r>
                        <a:rPr lang="en-US" sz="1500" b="1">
                          <a:effectLst/>
                        </a:rPr>
                        <a:t>CO2</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a:r>
                        <a:rPr lang="en-US" sz="1500">
                          <a:solidFill>
                            <a:srgbClr val="642A8F"/>
                          </a:solidFill>
                          <a:effectLst/>
                          <a:hlinkClick r:id="rId5" tooltip="Show search results"/>
                        </a:rPr>
                        <a:t>59006</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a:r>
                        <a:rPr lang="en-US" sz="1500">
                          <a:effectLst/>
                        </a:rPr>
                        <a:t>13:29:15</a:t>
                      </a: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531874">
                <a:tc>
                  <a:txBody>
                    <a:bodyPr/>
                    <a:lstStyle/>
                    <a:p>
                      <a:pPr algn="r"/>
                      <a:r>
                        <a:rPr lang="en-US" sz="1500">
                          <a:solidFill>
                            <a:srgbClr val="642A8F"/>
                          </a:solidFill>
                          <a:effectLst/>
                          <a:hlinkClick r:id="rId2" tooltip="Perform actions on search"/>
                        </a:rPr>
                        <a:t>#4</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a:r>
                        <a:rPr lang="en-US" sz="1500">
                          <a:solidFill>
                            <a:srgbClr val="642A8F"/>
                          </a:solidFill>
                          <a:effectLst/>
                          <a:hlinkClick r:id="rId2" tooltip="Add search to the builder above"/>
                        </a:rPr>
                        <a:t>Add</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sz="1500">
                          <a:effectLst/>
                        </a:rPr>
                        <a:t>Search </a:t>
                      </a:r>
                      <a:r>
                        <a:rPr lang="en-US" sz="1500" b="1">
                          <a:effectLst/>
                        </a:rPr>
                        <a:t>carbon dioxide</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a:r>
                        <a:rPr lang="en-US" sz="1500">
                          <a:solidFill>
                            <a:srgbClr val="642A8F"/>
                          </a:solidFill>
                          <a:effectLst/>
                          <a:hlinkClick r:id="rId6" tooltip="Show search results"/>
                        </a:rPr>
                        <a:t>99805</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a:r>
                        <a:rPr lang="en-US" sz="1500">
                          <a:effectLst/>
                        </a:rPr>
                        <a:t>13:29:08</a:t>
                      </a: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531874">
                <a:tc>
                  <a:txBody>
                    <a:bodyPr/>
                    <a:lstStyle/>
                    <a:p>
                      <a:pPr algn="r"/>
                      <a:r>
                        <a:rPr lang="en-US" sz="1500">
                          <a:solidFill>
                            <a:srgbClr val="642A8F"/>
                          </a:solidFill>
                          <a:effectLst/>
                          <a:hlinkClick r:id="rId2" tooltip="Perform actions on search"/>
                        </a:rPr>
                        <a:t>#3</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a:r>
                        <a:rPr lang="en-US" sz="1500">
                          <a:solidFill>
                            <a:srgbClr val="642A8F"/>
                          </a:solidFill>
                          <a:effectLst/>
                          <a:hlinkClick r:id="rId2" tooltip="Add search to the builder above"/>
                        </a:rPr>
                        <a:t>Add</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sz="1500">
                          <a:effectLst/>
                        </a:rPr>
                        <a:t>Search </a:t>
                      </a:r>
                      <a:r>
                        <a:rPr lang="en-US" sz="1500" b="1">
                          <a:effectLst/>
                        </a:rPr>
                        <a:t>euthanasia</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a:r>
                        <a:rPr lang="en-US" sz="1500">
                          <a:solidFill>
                            <a:srgbClr val="642A8F"/>
                          </a:solidFill>
                          <a:effectLst/>
                          <a:hlinkClick r:id="rId7" tooltip="Show search results"/>
                        </a:rPr>
                        <a:t>24727</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a:r>
                        <a:rPr lang="en-US" sz="1500">
                          <a:effectLst/>
                        </a:rPr>
                        <a:t>13:28:58</a:t>
                      </a: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531874">
                <a:tc>
                  <a:txBody>
                    <a:bodyPr/>
                    <a:lstStyle/>
                    <a:p>
                      <a:pPr algn="r"/>
                      <a:r>
                        <a:rPr lang="en-US" sz="1500">
                          <a:solidFill>
                            <a:srgbClr val="642A8F"/>
                          </a:solidFill>
                          <a:effectLst/>
                          <a:hlinkClick r:id="rId2" tooltip="Perform actions on search"/>
                        </a:rPr>
                        <a:t>#2</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a:r>
                        <a:rPr lang="en-US" sz="1500">
                          <a:solidFill>
                            <a:srgbClr val="642A8F"/>
                          </a:solidFill>
                          <a:effectLst/>
                          <a:hlinkClick r:id="rId2" tooltip="Add search to the builder above"/>
                        </a:rPr>
                        <a:t>Add</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sz="1500">
                          <a:effectLst/>
                        </a:rPr>
                        <a:t>Search </a:t>
                      </a:r>
                      <a:r>
                        <a:rPr lang="en-US" sz="1500" b="1">
                          <a:effectLst/>
                        </a:rPr>
                        <a:t>rat</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a:r>
                        <a:rPr lang="en-US" sz="1500">
                          <a:solidFill>
                            <a:srgbClr val="642A8F"/>
                          </a:solidFill>
                          <a:effectLst/>
                          <a:hlinkClick r:id="rId8" tooltip="Show search results"/>
                        </a:rPr>
                        <a:t>1565523</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a:r>
                        <a:rPr lang="en-US" sz="1500">
                          <a:effectLst/>
                        </a:rPr>
                        <a:t>13:28:48</a:t>
                      </a: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531874">
                <a:tc>
                  <a:txBody>
                    <a:bodyPr/>
                    <a:lstStyle/>
                    <a:p>
                      <a:pPr algn="r"/>
                      <a:r>
                        <a:rPr lang="en-US" sz="1500">
                          <a:solidFill>
                            <a:srgbClr val="642A8F"/>
                          </a:solidFill>
                          <a:effectLst/>
                          <a:hlinkClick r:id="rId2" tooltip="Perform actions on search"/>
                        </a:rPr>
                        <a:t>#1</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a:r>
                        <a:rPr lang="en-US" sz="1500">
                          <a:solidFill>
                            <a:srgbClr val="642A8F"/>
                          </a:solidFill>
                          <a:effectLst/>
                          <a:hlinkClick r:id="rId2" tooltip="Add search to the builder above"/>
                        </a:rPr>
                        <a:t>Add</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sz="1500">
                          <a:effectLst/>
                        </a:rPr>
                        <a:t>Search </a:t>
                      </a:r>
                      <a:r>
                        <a:rPr lang="en-US" sz="1500" b="1">
                          <a:effectLst/>
                        </a:rPr>
                        <a:t>mouse</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a:r>
                        <a:rPr lang="en-US" sz="1500">
                          <a:solidFill>
                            <a:srgbClr val="642A8F"/>
                          </a:solidFill>
                          <a:effectLst/>
                          <a:hlinkClick r:id="rId9" tooltip="Show search results"/>
                        </a:rPr>
                        <a:t>1378894</a:t>
                      </a:r>
                      <a:endParaRPr lang="en-US" sz="1500">
                        <a:effectLst/>
                      </a:endParaRP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r"/>
                      <a:r>
                        <a:rPr lang="en-US" sz="1500" dirty="0">
                          <a:effectLst/>
                        </a:rPr>
                        <a:t>13:28:40</a:t>
                      </a:r>
                    </a:p>
                  </a:txBody>
                  <a:tcPr marL="88646" marR="88646" marT="44323" marB="44323"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bl>
          </a:graphicData>
        </a:graphic>
      </p:graphicFrame>
      <p:sp>
        <p:nvSpPr>
          <p:cNvPr id="6" name="Rectangle 1"/>
          <p:cNvSpPr>
            <a:spLocks noChangeArrowheads="1"/>
          </p:cNvSpPr>
          <p:nvPr/>
        </p:nvSpPr>
        <p:spPr bwMode="auto">
          <a:xfrm>
            <a:off x="515620" y="756776"/>
            <a:ext cx="10160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158700" bIns="-20631"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724128"/>
                </a:solidFill>
                <a:effectLst/>
                <a:latin typeface="Arial" panose="020B0604020202020204" pitchFamily="34" charset="0"/>
                <a:cs typeface="Arial" panose="020B0604020202020204" pitchFamily="34" charset="0"/>
              </a:rPr>
              <a:t>History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642A8F"/>
                </a:solidFill>
                <a:effectLst/>
                <a:latin typeface="Arial" panose="020B0604020202020204" pitchFamily="34" charset="0"/>
                <a:cs typeface="Arial" panose="020B0604020202020204" pitchFamily="34" charset="0"/>
                <a:hlinkClick r:id="rId10" tooltip="Download history"/>
              </a:rPr>
              <a:t>Download history</a:t>
            </a:r>
            <a:r>
              <a:rPr kumimoji="0" lang="en-US" altLang="en-US" sz="900" b="0" i="0" u="none" strike="noStrike" cap="none" normalizeH="0" baseline="0">
                <a:ln>
                  <a:noFill/>
                </a:ln>
                <a:solidFill>
                  <a:srgbClr val="642A8F"/>
                </a:solidFill>
                <a:effectLst/>
                <a:latin typeface="Arial" panose="020B0604020202020204" pitchFamily="34" charset="0"/>
                <a:cs typeface="Arial" panose="020B0604020202020204" pitchFamily="34" charset="0"/>
                <a:hlinkClick r:id="rId2" tooltip="Clear all history searches"/>
              </a:rPr>
              <a:t>Clear history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21738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Shape 54"/>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55" name="Shape 55"/>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56" name="Shape 56"/>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Why are animal used in research?</a:t>
            </a:r>
          </a:p>
        </p:txBody>
      </p:sp>
      <p:sp>
        <p:nvSpPr>
          <p:cNvPr id="60" name="Shape 60"/>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Living organisms with complex anatomic systems may respond differently to chemical or biological entities than simple, single celled organisms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Current regulatory guidelines require the use of animals for testing unless there is an approved alternative</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Some basic research can’t be done on a benchtop! </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Some advanced skills can’t be taught using non-animal models/dummies</a:t>
            </a:r>
          </a:p>
        </p:txBody>
      </p:sp>
    </p:spTree>
  </p:cSld>
  <p:clrMapOvr>
    <a:masterClrMapping/>
  </p:clrMapOvr>
  <p:transition spd="slow">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33"/>
        <p:cNvGrpSpPr/>
        <p:nvPr/>
      </p:nvGrpSpPr>
      <p:grpSpPr>
        <a:xfrm>
          <a:off x="0" y="0"/>
          <a:ext cx="0" cy="0"/>
          <a:chOff x="0" y="0"/>
          <a:chExt cx="0" cy="0"/>
        </a:xfrm>
      </p:grpSpPr>
      <p:pic>
        <p:nvPicPr>
          <p:cNvPr id="434" name="Shape 434"/>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435" name="Shape 435"/>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436" name="Shape 436"/>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438" name="Shape 438"/>
          <p:cNvSpPr txBox="1">
            <a:spLocks noGrp="1"/>
          </p:cNvSpPr>
          <p:nvPr>
            <p:ph type="title"/>
          </p:nvPr>
        </p:nvSpPr>
        <p:spPr>
          <a:prstGeom prst="rect">
            <a:avLst/>
          </a:prstGeom>
          <a:noFill/>
          <a:ln>
            <a:noFill/>
          </a:ln>
        </p:spPr>
        <p:txBody>
          <a:bodyPr lIns="38100" tIns="38100" rIns="38100" bIns="38100" anchor="ctr" anchorCtr="0">
            <a:noAutofit/>
          </a:bodyPr>
          <a:lstStyle/>
          <a:p>
            <a:pPr marL="0" marR="0" indent="0" algn="l">
              <a:lnSpc>
                <a:spcPct val="100000"/>
              </a:lnSpc>
              <a:spcBef>
                <a:spcPts val="300"/>
              </a:spcBef>
              <a:spcAft>
                <a:spcPts val="300"/>
              </a:spcAft>
              <a:buNone/>
            </a:pPr>
            <a:r>
              <a:rPr lang="en-US" sz="3200" dirty="0">
                <a:latin typeface="Arial"/>
                <a:ea typeface="Arial"/>
                <a:cs typeface="Arial"/>
                <a:sym typeface="Arial"/>
              </a:rPr>
              <a:t>IACUC responsibilities</a:t>
            </a:r>
          </a:p>
        </p:txBody>
      </p:sp>
      <p:sp>
        <p:nvSpPr>
          <p:cNvPr id="440" name="Shape 440"/>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Utilize Protocol review criteria</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Verify the lit search was appropriate</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And more..</a:t>
            </a:r>
          </a:p>
        </p:txBody>
      </p:sp>
    </p:spTree>
  </p:cSld>
  <p:clrMapOvr>
    <a:masterClrMapping/>
  </p:clrMapOvr>
  <p:transition spd="slow">
    <p:cu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pic>
        <p:nvPicPr>
          <p:cNvPr id="445" name="Shape 445"/>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446" name="Shape 446"/>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447" name="Shape 447"/>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449" name="Shape 449"/>
          <p:cNvSpPr txBox="1">
            <a:spLocks noGrp="1"/>
          </p:cNvSpPr>
          <p:nvPr>
            <p:ph type="title"/>
          </p:nvPr>
        </p:nvSpPr>
        <p:spPr>
          <a:prstGeom prst="rect">
            <a:avLst/>
          </a:prstGeom>
          <a:noFill/>
          <a:ln>
            <a:noFill/>
          </a:ln>
        </p:spPr>
        <p:txBody>
          <a:bodyPr lIns="38100" tIns="38100" rIns="38100" bIns="38100" anchor="ctr" anchorCtr="0">
            <a:noAutofit/>
          </a:bodyPr>
          <a:lstStyle/>
          <a:p>
            <a:pPr marL="0" marR="0" indent="0" algn="l">
              <a:lnSpc>
                <a:spcPct val="100000"/>
              </a:lnSpc>
              <a:spcBef>
                <a:spcPts val="300"/>
              </a:spcBef>
              <a:spcAft>
                <a:spcPts val="300"/>
              </a:spcAft>
              <a:buNone/>
            </a:pPr>
            <a:r>
              <a:rPr lang="en-US" sz="3200" dirty="0">
                <a:latin typeface="Arial"/>
                <a:ea typeface="Arial"/>
                <a:cs typeface="Arial"/>
                <a:sym typeface="Arial"/>
              </a:rPr>
              <a:t>Attending Veterinarian</a:t>
            </a:r>
            <a:endParaRPr lang="en-US" sz="3200" dirty="0">
              <a:solidFill>
                <a:srgbClr val="FFFFFF"/>
              </a:solidFill>
              <a:latin typeface="Arial"/>
              <a:ea typeface="Arial"/>
              <a:cs typeface="Arial"/>
              <a:sym typeface="Arial"/>
            </a:endParaRPr>
          </a:p>
        </p:txBody>
      </p:sp>
      <p:sp>
        <p:nvSpPr>
          <p:cNvPr id="451" name="Shape 451"/>
          <p:cNvSpPr txBox="1">
            <a:spLocks noGrp="1"/>
          </p:cNvSpPr>
          <p:nvPr>
            <p:ph idx="1"/>
          </p:nvPr>
        </p:nvSpPr>
        <p:spPr>
          <a:xfrm>
            <a:off x="698500" y="2028472"/>
            <a:ext cx="7466706" cy="4834820"/>
          </a:xfrm>
          <a:prstGeom prst="rect">
            <a:avLst/>
          </a:prstGeom>
          <a:noFill/>
          <a:ln>
            <a:noFill/>
          </a:ln>
        </p:spPr>
        <p:txBody>
          <a:bodyPr lIns="38100" tIns="38100" rIns="38100" bIns="38100" anchor="t" anchorCtr="0">
            <a:noAutofit/>
          </a:bodyPr>
          <a:lstStyle/>
          <a:p>
            <a:pPr marL="0" marR="0" indent="0" algn="l">
              <a:lnSpc>
                <a:spcPct val="100000"/>
              </a:lnSpc>
              <a:spcBef>
                <a:spcPts val="400"/>
              </a:spcBef>
              <a:spcAft>
                <a:spcPts val="400"/>
              </a:spcAft>
              <a:buNone/>
            </a:pPr>
            <a:r>
              <a:rPr lang="en-US" sz="2400" dirty="0">
                <a:solidFill>
                  <a:srgbClr val="000000"/>
                </a:solidFill>
                <a:latin typeface="Arial"/>
                <a:ea typeface="Arial"/>
                <a:cs typeface="Arial"/>
                <a:sym typeface="Arial"/>
              </a:rPr>
              <a:t>Responsibilities: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Direct housing and feeding of animals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Provide adequate veterinary care</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Provide guidance to investigators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Voting member of IACUC</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Guidance and oversight of surgery program and </a:t>
            </a:r>
            <a:r>
              <a:rPr lang="en-US" sz="2400" dirty="0" err="1">
                <a:solidFill>
                  <a:srgbClr val="000000"/>
                </a:solidFill>
                <a:latin typeface="Arial"/>
                <a:ea typeface="Arial"/>
                <a:cs typeface="Arial"/>
                <a:sym typeface="Arial"/>
              </a:rPr>
              <a:t>peri</a:t>
            </a:r>
            <a:r>
              <a:rPr lang="en-US" sz="2400" dirty="0">
                <a:solidFill>
                  <a:srgbClr val="000000"/>
                </a:solidFill>
                <a:latin typeface="Arial"/>
                <a:ea typeface="Arial"/>
                <a:cs typeface="Arial"/>
                <a:sym typeface="Arial"/>
              </a:rPr>
              <a:t>-operative care</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Ensure we follow current standards of animal care……</a:t>
            </a:r>
          </a:p>
        </p:txBody>
      </p:sp>
    </p:spTree>
  </p:cSld>
  <p:clrMapOvr>
    <a:masterClrMapping/>
  </p:clrMapOvr>
  <p:transition spd="slow">
    <p:cu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pic>
        <p:nvPicPr>
          <p:cNvPr id="456" name="Shape 456"/>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457" name="Shape 457"/>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458" name="Shape 458"/>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normAutofit fontScale="90000"/>
          </a:bodyPr>
          <a:lstStyle/>
          <a:p>
            <a:r>
              <a:rPr lang="en-US" dirty="0"/>
              <a:t>The “Guide”: </a:t>
            </a:r>
            <a:br>
              <a:rPr lang="en-US" dirty="0"/>
            </a:br>
            <a:r>
              <a:rPr lang="en-US" dirty="0"/>
              <a:t>Information resource and guideline  for standards in….</a:t>
            </a:r>
          </a:p>
        </p:txBody>
      </p:sp>
      <p:sp>
        <p:nvSpPr>
          <p:cNvPr id="462" name="Shape 462"/>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Husbandry</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Environment</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Cage Sizes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Enrichment</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Animal Procurement &amp;Transportation</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Clinical Care and Management, Recordkeeping</a:t>
            </a:r>
          </a:p>
          <a:p>
            <a:pPr marL="381000" marR="0" lvl="0" indent="-203200" algn="l">
              <a:lnSpc>
                <a:spcPct val="126315"/>
              </a:lnSpc>
              <a:spcBef>
                <a:spcPts val="505"/>
              </a:spcBef>
              <a:spcAft>
                <a:spcPts val="505"/>
              </a:spcAft>
              <a:buClr>
                <a:srgbClr val="000000"/>
              </a:buClr>
              <a:buSzPct val="100000"/>
              <a:buFont typeface="Arial"/>
              <a:buChar char="●"/>
            </a:pPr>
            <a:r>
              <a:rPr lang="en-US" sz="2400" dirty="0">
                <a:latin typeface="Arial"/>
                <a:ea typeface="Arial"/>
                <a:cs typeface="Arial"/>
                <a:sym typeface="Arial"/>
              </a:rPr>
              <a:t> Animal Biosecurity</a:t>
            </a:r>
          </a:p>
        </p:txBody>
      </p:sp>
    </p:spTree>
  </p:cSld>
  <p:clrMapOvr>
    <a:masterClrMapping/>
  </p:clrMapOvr>
  <p:transition spd="slow">
    <p:cu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66"/>
        <p:cNvGrpSpPr/>
        <p:nvPr/>
      </p:nvGrpSpPr>
      <p:grpSpPr>
        <a:xfrm>
          <a:off x="0" y="0"/>
          <a:ext cx="0" cy="0"/>
          <a:chOff x="0" y="0"/>
          <a:chExt cx="0" cy="0"/>
        </a:xfrm>
      </p:grpSpPr>
      <p:pic>
        <p:nvPicPr>
          <p:cNvPr id="467" name="Shape 467"/>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468" name="Shape 468"/>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469" name="Shape 469"/>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Principal Investigator Responsibilities</a:t>
            </a:r>
          </a:p>
        </p:txBody>
      </p:sp>
      <p:sp>
        <p:nvSpPr>
          <p:cNvPr id="473" name="Shape 473"/>
          <p:cNvSpPr txBox="1">
            <a:spLocks noGrp="1"/>
          </p:cNvSpPr>
          <p:nvPr>
            <p:ph idx="1"/>
          </p:nvPr>
        </p:nvSpPr>
        <p:spPr>
          <a:prstGeom prst="rect">
            <a:avLst/>
          </a:prstGeom>
          <a:noFill/>
          <a:ln>
            <a:noFill/>
          </a:ln>
        </p:spPr>
        <p:txBody>
          <a:bodyPr lIns="38100" tIns="38100" rIns="38100" bIns="38100" anchor="t" anchorCtr="0">
            <a:noAutofit/>
          </a:bodyPr>
          <a:lstStyle/>
          <a:p>
            <a:pPr marL="0" marR="0" indent="0" algn="l">
              <a:lnSpc>
                <a:spcPct val="100000"/>
              </a:lnSpc>
              <a:spcBef>
                <a:spcPts val="400"/>
              </a:spcBef>
              <a:spcAft>
                <a:spcPts val="400"/>
              </a:spcAft>
              <a:buNone/>
            </a:pPr>
            <a:r>
              <a:rPr lang="en-US" sz="2400" dirty="0">
                <a:solidFill>
                  <a:srgbClr val="000000"/>
                </a:solidFill>
                <a:latin typeface="Arial"/>
                <a:ea typeface="Arial"/>
                <a:cs typeface="Arial"/>
                <a:sym typeface="Arial"/>
              </a:rPr>
              <a:t>Responsibilities: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Appropriate species, strain and model</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Minimize number of animals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Minimize pain and distress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Consider alternatives (ICCVAM)</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Determine appropriate study and humane end-points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Use acceptable methods of euthanasia</a:t>
            </a:r>
          </a:p>
        </p:txBody>
      </p:sp>
    </p:spTree>
  </p:cSld>
  <p:clrMapOvr>
    <a:masterClrMapping/>
  </p:clrMapOvr>
  <p:transition spd="slow">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90"/>
        <p:cNvGrpSpPr/>
        <p:nvPr/>
      </p:nvGrpSpPr>
      <p:grpSpPr>
        <a:xfrm>
          <a:off x="0" y="0"/>
          <a:ext cx="0" cy="0"/>
          <a:chOff x="0" y="0"/>
          <a:chExt cx="0" cy="0"/>
        </a:xfrm>
      </p:grpSpPr>
      <p:pic>
        <p:nvPicPr>
          <p:cNvPr id="491" name="Shape 491"/>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492" name="Shape 492"/>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493" name="Shape 493"/>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495" name="Shape 495"/>
          <p:cNvSpPr txBox="1">
            <a:spLocks noGrp="1"/>
          </p:cNvSpPr>
          <p:nvPr>
            <p:ph type="title"/>
          </p:nvPr>
        </p:nvSpPr>
        <p:spPr>
          <a:prstGeom prst="rect">
            <a:avLst/>
          </a:prstGeom>
          <a:noFill/>
          <a:ln>
            <a:noFill/>
          </a:ln>
        </p:spPr>
        <p:txBody>
          <a:bodyPr lIns="38100" tIns="38100" rIns="38100" bIns="38100" anchor="ctr" anchorCtr="0">
            <a:noAutofit/>
          </a:bodyPr>
          <a:lstStyle/>
          <a:p>
            <a:pPr marL="0" marR="0" indent="0" algn="l">
              <a:lnSpc>
                <a:spcPct val="100000"/>
              </a:lnSpc>
              <a:spcBef>
                <a:spcPts val="300"/>
              </a:spcBef>
              <a:spcAft>
                <a:spcPts val="300"/>
              </a:spcAft>
              <a:buNone/>
            </a:pPr>
            <a:r>
              <a:rPr lang="en-US" sz="3200" dirty="0">
                <a:latin typeface="Arial"/>
                <a:ea typeface="Arial"/>
                <a:cs typeface="Arial"/>
                <a:sym typeface="Arial"/>
              </a:rPr>
              <a:t>The UNCG Animal Care and Use Program </a:t>
            </a:r>
            <a:r>
              <a:rPr lang="en-US" sz="3200" dirty="0">
                <a:solidFill>
                  <a:srgbClr val="FFFFFF"/>
                </a:solidFill>
                <a:latin typeface="Arial"/>
                <a:ea typeface="Arial"/>
                <a:cs typeface="Arial"/>
                <a:sym typeface="Arial"/>
              </a:rPr>
              <a:t>and Use Program</a:t>
            </a:r>
          </a:p>
        </p:txBody>
      </p:sp>
      <p:sp>
        <p:nvSpPr>
          <p:cNvPr id="497" name="Shape 497"/>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Since the </a:t>
            </a:r>
            <a:r>
              <a:rPr lang="en-US" sz="2400" i="1" dirty="0">
                <a:solidFill>
                  <a:srgbClr val="000000"/>
                </a:solidFill>
                <a:latin typeface="Arial"/>
                <a:ea typeface="Arial"/>
                <a:cs typeface="Arial"/>
                <a:sym typeface="Arial"/>
              </a:rPr>
              <a:t>Guide</a:t>
            </a:r>
            <a:r>
              <a:rPr lang="en-US" sz="2400" dirty="0">
                <a:solidFill>
                  <a:srgbClr val="000000"/>
                </a:solidFill>
                <a:latin typeface="Arial"/>
                <a:ea typeface="Arial"/>
                <a:cs typeface="Arial"/>
                <a:sym typeface="Arial"/>
              </a:rPr>
              <a:t> gives “performance standards”, how does UNCG meet those standards?</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Training Programs- “hands on” and didactic training </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Standard Operating Procedures for IACUC</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Standard Operating Procedures for the Animal Facility</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Animal Facility Manual and related policies document our processes to fulfill standards covered by the </a:t>
            </a:r>
            <a:r>
              <a:rPr lang="en-US" sz="2000" i="1" dirty="0">
                <a:solidFill>
                  <a:srgbClr val="000000"/>
                </a:solidFill>
                <a:latin typeface="Arial"/>
                <a:ea typeface="Arial"/>
                <a:cs typeface="Arial"/>
                <a:sym typeface="Arial"/>
              </a:rPr>
              <a:t>Guide</a:t>
            </a:r>
          </a:p>
          <a:p>
            <a:pPr marL="381000" indent="-203200">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In accordance with the Guide, all training for Program personnel should be documented</a:t>
            </a:r>
          </a:p>
        </p:txBody>
      </p:sp>
    </p:spTree>
  </p:cSld>
  <p:clrMapOvr>
    <a:masterClrMapping/>
  </p:clrMapOvr>
  <p:transition spd="slow">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pic>
        <p:nvPicPr>
          <p:cNvPr id="502" name="Shape 502"/>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503" name="Shape 503"/>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504" name="Shape 504"/>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506" name="Shape 506"/>
          <p:cNvSpPr txBox="1">
            <a:spLocks noGrp="1"/>
          </p:cNvSpPr>
          <p:nvPr>
            <p:ph type="title"/>
          </p:nvPr>
        </p:nvSpPr>
        <p:spPr>
          <a:prstGeom prst="rect">
            <a:avLst/>
          </a:prstGeom>
          <a:noFill/>
          <a:ln>
            <a:noFill/>
          </a:ln>
        </p:spPr>
        <p:txBody>
          <a:bodyPr lIns="38100" tIns="38100" rIns="38100" bIns="38100" anchor="ctr" anchorCtr="0">
            <a:noAutofit/>
          </a:bodyPr>
          <a:lstStyle/>
          <a:p>
            <a:pPr marL="0" marR="0" indent="0" algn="l">
              <a:lnSpc>
                <a:spcPct val="100000"/>
              </a:lnSpc>
              <a:spcBef>
                <a:spcPts val="300"/>
              </a:spcBef>
              <a:spcAft>
                <a:spcPts val="300"/>
              </a:spcAft>
              <a:buNone/>
            </a:pPr>
            <a:r>
              <a:rPr lang="en-US" sz="3200" dirty="0">
                <a:latin typeface="Arial"/>
                <a:ea typeface="Arial"/>
                <a:cs typeface="Arial"/>
                <a:sym typeface="Arial"/>
              </a:rPr>
              <a:t>Animal Care or Welfare Concerns</a:t>
            </a:r>
          </a:p>
        </p:txBody>
      </p:sp>
      <p:sp>
        <p:nvSpPr>
          <p:cNvPr id="508" name="Shape 508"/>
          <p:cNvSpPr txBox="1">
            <a:spLocks noGrp="1"/>
          </p:cNvSpPr>
          <p:nvPr>
            <p:ph idx="1"/>
          </p:nvPr>
        </p:nvSpPr>
        <p:spPr>
          <a:prstGeom prst="rect">
            <a:avLst/>
          </a:prstGeom>
          <a:noFill/>
          <a:ln>
            <a:noFill/>
          </a:ln>
        </p:spPr>
        <p:txBody>
          <a:bodyPr lIns="38100" tIns="38100" rIns="38100" bIns="38100" anchor="t" anchorCtr="0">
            <a:noAutofit/>
          </a:bodyPr>
          <a:lstStyle/>
          <a:p>
            <a:pPr marL="0" marR="0" indent="0" algn="l">
              <a:lnSpc>
                <a:spcPct val="100000"/>
              </a:lnSpc>
              <a:spcBef>
                <a:spcPts val="400"/>
              </a:spcBef>
              <a:spcAft>
                <a:spcPts val="400"/>
              </a:spcAft>
              <a:buNone/>
            </a:pPr>
            <a:r>
              <a:rPr lang="en-US" sz="2400" dirty="0">
                <a:solidFill>
                  <a:srgbClr val="000000"/>
                </a:solidFill>
                <a:latin typeface="Arial"/>
                <a:ea typeface="Arial"/>
                <a:cs typeface="Arial"/>
                <a:sym typeface="Arial"/>
              </a:rPr>
              <a:t>People within the facility are obligated to report: </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an animal is experiencing </a:t>
            </a:r>
            <a:r>
              <a:rPr lang="en-US" sz="2400" i="1" dirty="0">
                <a:solidFill>
                  <a:srgbClr val="000000"/>
                </a:solidFill>
                <a:latin typeface="Arial"/>
                <a:ea typeface="Arial"/>
                <a:cs typeface="Arial"/>
                <a:sym typeface="Arial"/>
              </a:rPr>
              <a:t>un</a:t>
            </a:r>
            <a:r>
              <a:rPr lang="en-US" sz="2400" dirty="0">
                <a:solidFill>
                  <a:srgbClr val="000000"/>
                </a:solidFill>
                <a:latin typeface="Arial"/>
                <a:ea typeface="Arial"/>
                <a:cs typeface="Arial"/>
                <a:sym typeface="Arial"/>
              </a:rPr>
              <a:t>anticipated pain or distress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animals which may be being used in a manner that is not approved by the IACUC (suspected or known non-compliance)</a:t>
            </a:r>
          </a:p>
          <a:p>
            <a:pPr marL="0" marR="0" indent="0" algn="l">
              <a:lnSpc>
                <a:spcPct val="100000"/>
              </a:lnSpc>
              <a:spcBef>
                <a:spcPts val="400"/>
              </a:spcBef>
              <a:spcAft>
                <a:spcPts val="400"/>
              </a:spcAft>
              <a:buNone/>
            </a:pPr>
            <a:endParaRPr lang="en-US" sz="2400" dirty="0">
              <a:solidFill>
                <a:srgbClr val="000000"/>
              </a:solidFill>
              <a:latin typeface="Arial"/>
              <a:ea typeface="Arial"/>
              <a:cs typeface="Arial"/>
              <a:sym typeface="Arial"/>
            </a:endParaRPr>
          </a:p>
          <a:p>
            <a:pPr marL="0" marR="0" indent="0" algn="l">
              <a:lnSpc>
                <a:spcPct val="100000"/>
              </a:lnSpc>
              <a:spcBef>
                <a:spcPts val="400"/>
              </a:spcBef>
              <a:spcAft>
                <a:spcPts val="400"/>
              </a:spcAft>
              <a:buNone/>
            </a:pPr>
            <a:r>
              <a:rPr lang="en-US" sz="2400" dirty="0">
                <a:solidFill>
                  <a:srgbClr val="000000"/>
                </a:solidFill>
                <a:latin typeface="Arial"/>
                <a:ea typeface="Arial"/>
                <a:cs typeface="Arial"/>
                <a:sym typeface="Arial"/>
              </a:rPr>
              <a:t>When you report a concern:</a:t>
            </a:r>
          </a:p>
          <a:p>
            <a:pPr marL="0" marR="0" indent="0" algn="l">
              <a:lnSpc>
                <a:spcPct val="100000"/>
              </a:lnSpc>
              <a:spcBef>
                <a:spcPts val="400"/>
              </a:spcBef>
              <a:spcAft>
                <a:spcPts val="400"/>
              </a:spcAft>
              <a:buNone/>
            </a:pPr>
            <a:r>
              <a:rPr lang="en-US" sz="2800" dirty="0">
                <a:solidFill>
                  <a:srgbClr val="000000"/>
                </a:solidFill>
                <a:latin typeface="Arial"/>
                <a:ea typeface="Arial"/>
                <a:cs typeface="Arial"/>
                <a:sym typeface="Arial"/>
              </a:rPr>
              <a:t>Please be clear on what the concern is so it can be addressed in an appropriate timeframe! </a:t>
            </a:r>
          </a:p>
        </p:txBody>
      </p:sp>
    </p:spTree>
  </p:cSld>
  <p:clrMapOvr>
    <a:masterClrMapping/>
  </p:clrMapOvr>
  <p:transition spd="slow">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pic>
        <p:nvPicPr>
          <p:cNvPr id="513" name="Shape 513"/>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514" name="Shape 514"/>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515" name="Shape 515"/>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Anyone who sees research animals should know the signs of pain or distress</a:t>
            </a:r>
          </a:p>
        </p:txBody>
      </p:sp>
      <p:sp>
        <p:nvSpPr>
          <p:cNvPr id="519" name="Shape 519"/>
          <p:cNvSpPr txBox="1">
            <a:spLocks noGrp="1"/>
          </p:cNvSpPr>
          <p:nvPr>
            <p:ph idx="1"/>
          </p:nvPr>
        </p:nvSpPr>
        <p:spPr>
          <a:prstGeom prst="rect">
            <a:avLst/>
          </a:prstGeom>
          <a:noFill/>
          <a:ln>
            <a:noFill/>
          </a:ln>
        </p:spPr>
        <p:txBody>
          <a:bodyPr lIns="38100" tIns="38100" rIns="38100" bIns="38100" anchor="t" anchorCtr="0">
            <a:noAutofit/>
          </a:bodyPr>
          <a:lstStyle/>
          <a:p>
            <a:pPr marL="381000" indent="-203200">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Abnormal ambulation, guarding limbs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Anorexia, weight loss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Rough hair coat </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Unusual posture, lethargy</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Vocalization upon palpation</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Abnormal voiding, emesis, diarrhea</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Swellings, masses or open wounds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Unwilling to move, lethargy</a:t>
            </a:r>
          </a:p>
          <a:p>
            <a:pPr marL="177800" marR="0" lvl="0" indent="0" algn="l">
              <a:lnSpc>
                <a:spcPct val="126315"/>
              </a:lnSpc>
              <a:spcBef>
                <a:spcPts val="505"/>
              </a:spcBef>
              <a:spcAft>
                <a:spcPts val="505"/>
              </a:spcAft>
              <a:buClr>
                <a:srgbClr val="000000"/>
              </a:buClr>
              <a:buSzPct val="100000"/>
              <a:buNone/>
            </a:pPr>
            <a:endParaRPr lang="en-US" sz="2400" dirty="0">
              <a:solidFill>
                <a:srgbClr val="000000"/>
              </a:solidFill>
              <a:latin typeface="Arial"/>
              <a:ea typeface="Arial"/>
              <a:cs typeface="Arial"/>
              <a:sym typeface="Arial"/>
            </a:endParaRPr>
          </a:p>
        </p:txBody>
      </p:sp>
    </p:spTree>
  </p:cSld>
  <p:clrMapOvr>
    <a:masterClrMapping/>
  </p:clrMapOvr>
  <p:transition spd="slow">
    <p:cu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523"/>
        <p:cNvGrpSpPr/>
        <p:nvPr/>
      </p:nvGrpSpPr>
      <p:grpSpPr>
        <a:xfrm>
          <a:off x="0" y="0"/>
          <a:ext cx="0" cy="0"/>
          <a:chOff x="0" y="0"/>
          <a:chExt cx="0" cy="0"/>
        </a:xfrm>
      </p:grpSpPr>
      <p:pic>
        <p:nvPicPr>
          <p:cNvPr id="524" name="Shape 524"/>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525" name="Shape 525"/>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526" name="Shape 526"/>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Reporting animals in Pain or Distress</a:t>
            </a:r>
          </a:p>
        </p:txBody>
      </p:sp>
      <p:sp>
        <p:nvSpPr>
          <p:cNvPr id="530" name="Shape 530"/>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Notify Principal Investigator and Facility Manager, Veterinarian</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Request a Veterinary Examination </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In accordance with the </a:t>
            </a:r>
            <a:r>
              <a:rPr lang="en-US" sz="2400" i="1" dirty="0">
                <a:solidFill>
                  <a:srgbClr val="000000"/>
                </a:solidFill>
                <a:latin typeface="Arial"/>
                <a:ea typeface="Arial"/>
                <a:cs typeface="Arial"/>
                <a:sym typeface="Arial"/>
              </a:rPr>
              <a:t>Guide</a:t>
            </a:r>
            <a:r>
              <a:rPr lang="en-US" sz="2400" dirty="0">
                <a:solidFill>
                  <a:srgbClr val="000000"/>
                </a:solidFill>
                <a:latin typeface="Arial"/>
                <a:ea typeface="Arial"/>
                <a:cs typeface="Arial"/>
                <a:sym typeface="Arial"/>
              </a:rPr>
              <a:t>:</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Ensure timely and accurate information is conveyed to the responsible veterinarian about issues associated with animal health, behavior, and well being</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The Attending Veterinarian should provide guidance….to ensure appropriate husbandry, handling, medical treatment….etc.</a:t>
            </a:r>
          </a:p>
        </p:txBody>
      </p:sp>
    </p:spTree>
  </p:cSld>
  <p:clrMapOvr>
    <a:masterClrMapping/>
  </p:clrMapOvr>
  <p:transition spd="slow">
    <p:cu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534"/>
        <p:cNvGrpSpPr/>
        <p:nvPr/>
      </p:nvGrpSpPr>
      <p:grpSpPr>
        <a:xfrm>
          <a:off x="0" y="0"/>
          <a:ext cx="0" cy="0"/>
          <a:chOff x="0" y="0"/>
          <a:chExt cx="0" cy="0"/>
        </a:xfrm>
      </p:grpSpPr>
      <p:pic>
        <p:nvPicPr>
          <p:cNvPr id="535" name="Shape 535"/>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536" name="Shape 536"/>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537" name="Shape 537"/>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Reporting Possible Protocol Non-Compliance</a:t>
            </a:r>
          </a:p>
        </p:txBody>
      </p:sp>
      <p:sp>
        <p:nvSpPr>
          <p:cNvPr id="541" name="Shape 541"/>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Examples of Non-compliance situations….</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Animals in pain or distress not reported, not treated</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Animals being used for experiments, training procedures, or in research methods that were not approved by the IACUC</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Contact:</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Facility Manager Staff Veterinarian and/or IACUC Chair/members with concerns</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UNCG ORI Office</a:t>
            </a:r>
          </a:p>
          <a:p>
            <a:pPr marL="762000" marR="0" lvl="1" indent="-177800" algn="l">
              <a:lnSpc>
                <a:spcPct val="126315"/>
              </a:lnSpc>
              <a:spcBef>
                <a:spcPts val="427"/>
              </a:spcBef>
              <a:spcAft>
                <a:spcPts val="427"/>
              </a:spcAft>
              <a:buClr>
                <a:srgbClr val="000000"/>
              </a:buClr>
              <a:buSzPct val="100000"/>
              <a:buFont typeface="Courier New"/>
              <a:buChar char="o"/>
            </a:pPr>
            <a:r>
              <a:rPr lang="en-US" dirty="0">
                <a:solidFill>
                  <a:srgbClr val="000000"/>
                </a:solidFill>
                <a:latin typeface="Arial"/>
                <a:ea typeface="Arial"/>
                <a:cs typeface="Arial"/>
                <a:sym typeface="Arial"/>
              </a:rPr>
              <a:t> Can be anonymous report</a:t>
            </a:r>
            <a:endParaRPr lang="en-US" sz="2000" dirty="0">
              <a:solidFill>
                <a:srgbClr val="000000"/>
              </a:solidFill>
              <a:latin typeface="Arial"/>
              <a:ea typeface="Arial"/>
              <a:cs typeface="Arial"/>
              <a:sym typeface="Arial"/>
            </a:endParaRPr>
          </a:p>
        </p:txBody>
      </p:sp>
    </p:spTree>
  </p:cSld>
  <p:clrMapOvr>
    <a:masterClrMapping/>
  </p:clrMapOvr>
  <p:transition spd="slow">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545"/>
        <p:cNvGrpSpPr/>
        <p:nvPr/>
      </p:nvGrpSpPr>
      <p:grpSpPr>
        <a:xfrm>
          <a:off x="0" y="0"/>
          <a:ext cx="0" cy="0"/>
          <a:chOff x="0" y="0"/>
          <a:chExt cx="0" cy="0"/>
        </a:xfrm>
      </p:grpSpPr>
      <p:pic>
        <p:nvPicPr>
          <p:cNvPr id="546" name="Shape 546"/>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547" name="Shape 547"/>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548" name="Shape 548"/>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550" name="Shape 550"/>
          <p:cNvSpPr txBox="1">
            <a:spLocks noGrp="1"/>
          </p:cNvSpPr>
          <p:nvPr>
            <p:ph type="title" idx="4294967295"/>
          </p:nvPr>
        </p:nvSpPr>
        <p:spPr>
          <a:xfrm>
            <a:off x="2546350" y="760413"/>
            <a:ext cx="7613650" cy="665162"/>
          </a:xfrm>
          <a:prstGeom prst="rect">
            <a:avLst/>
          </a:prstGeom>
          <a:noFill/>
          <a:ln>
            <a:noFill/>
          </a:ln>
        </p:spPr>
        <p:txBody>
          <a:bodyPr lIns="38100" tIns="38100" rIns="38100" bIns="38100" anchor="ctr" anchorCtr="0">
            <a:noAutofit/>
          </a:bodyPr>
          <a:lstStyle/>
          <a:p>
            <a:pPr marL="0" marR="0" indent="0" algn="l">
              <a:lnSpc>
                <a:spcPct val="100000"/>
              </a:lnSpc>
              <a:spcBef>
                <a:spcPts val="300"/>
              </a:spcBef>
              <a:spcAft>
                <a:spcPts val="300"/>
              </a:spcAft>
              <a:buNone/>
            </a:pPr>
            <a:r>
              <a:rPr lang="en-US" sz="3200">
                <a:solidFill>
                  <a:srgbClr val="FFFFFF"/>
                </a:solidFill>
                <a:latin typeface="Arial"/>
                <a:ea typeface="Arial"/>
                <a:cs typeface="Arial"/>
                <a:sym typeface="Arial"/>
              </a:rPr>
              <a:t>Reporting Possible Non-compliance</a:t>
            </a:r>
          </a:p>
        </p:txBody>
      </p:sp>
      <p:sp>
        <p:nvSpPr>
          <p:cNvPr id="552" name="Shape 552"/>
          <p:cNvSpPr txBox="1">
            <a:spLocks noGrp="1"/>
          </p:cNvSpPr>
          <p:nvPr>
            <p:ph type="body" idx="4294967295"/>
          </p:nvPr>
        </p:nvSpPr>
        <p:spPr>
          <a:xfrm>
            <a:off x="939800" y="1778000"/>
            <a:ext cx="8254076" cy="5105400"/>
          </a:xfrm>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Forgot who to contact already?</a:t>
            </a:r>
          </a:p>
          <a:p>
            <a:pPr marL="901685" lvl="1" indent="-342900">
              <a:lnSpc>
                <a:spcPct val="126315"/>
              </a:lnSpc>
              <a:spcBef>
                <a:spcPts val="505"/>
              </a:spcBef>
              <a:spcAft>
                <a:spcPts val="505"/>
              </a:spcAft>
              <a:buClr>
                <a:srgbClr val="000000"/>
              </a:buClr>
              <a:buSzPct val="100000"/>
              <a:buFont typeface="Courier New" panose="02070309020205020404" pitchFamily="49" charset="0"/>
              <a:buChar char="o"/>
            </a:pPr>
            <a:r>
              <a:rPr lang="en-US" sz="2067" dirty="0">
                <a:solidFill>
                  <a:srgbClr val="000000"/>
                </a:solidFill>
                <a:latin typeface="Arial"/>
                <a:ea typeface="Arial"/>
                <a:cs typeface="Arial"/>
                <a:sym typeface="Arial"/>
              </a:rPr>
              <a:t> Contact list is posted in the Animal facility hallway!</a:t>
            </a:r>
          </a:p>
          <a:p>
            <a:pPr marL="761985" lvl="1" indent="-203200">
              <a:lnSpc>
                <a:spcPct val="126315"/>
              </a:lnSpc>
              <a:spcBef>
                <a:spcPts val="505"/>
              </a:spcBef>
              <a:spcAft>
                <a:spcPts val="505"/>
              </a:spcAft>
              <a:buClr>
                <a:srgbClr val="000000"/>
              </a:buClr>
              <a:buSzPct val="100000"/>
              <a:buFont typeface="Arial"/>
              <a:buChar char="●"/>
            </a:pPr>
            <a:endParaRPr lang="en-US" sz="2067" dirty="0">
              <a:solidFill>
                <a:srgbClr val="000000"/>
              </a:solidFill>
              <a:latin typeface="Arial"/>
              <a:ea typeface="Arial"/>
              <a:cs typeface="Arial"/>
              <a:sym typeface="Arial"/>
            </a:endParaRPr>
          </a:p>
          <a:p>
            <a:pPr marL="381000" indent="-203200">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IACUC committee will investigate the issue with as much confidentiality as possible</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There will be no reprisals for reporting problems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The IACUC is legally bound to review concerns</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pic>
        <p:nvPicPr>
          <p:cNvPr id="65" name="Shape 65"/>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66" name="Shape 66"/>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67" name="Shape 67"/>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Non-animal alternatives must be used, when reasonable and available</a:t>
            </a:r>
          </a:p>
        </p:txBody>
      </p:sp>
      <p:sp>
        <p:nvSpPr>
          <p:cNvPr id="71" name="Shape 71"/>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Legislation led to organizations looking for alternatives to animal testing</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The 1993 Revitalization Act charged the National Institutes of Health (NIH) with developing research methods that do not require animals, that reduce the number of animals used, and that produce less pain and distress in animals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Interagency Coordinating Committee on the Validation of Alternative Methods (ICCVAM) was formed </a:t>
            </a:r>
          </a:p>
          <a:p>
            <a:pPr marL="177800" marR="0" lvl="0" indent="0" algn="l">
              <a:lnSpc>
                <a:spcPct val="126315"/>
              </a:lnSpc>
              <a:spcBef>
                <a:spcPts val="505"/>
              </a:spcBef>
              <a:spcAft>
                <a:spcPts val="505"/>
              </a:spcAft>
              <a:buClr>
                <a:srgbClr val="000000"/>
              </a:buClr>
              <a:buSzPct val="100000"/>
              <a:buNone/>
            </a:pPr>
            <a:endParaRPr lang="en-US" sz="2400" dirty="0">
              <a:solidFill>
                <a:srgbClr val="000000"/>
              </a:solidFill>
              <a:latin typeface="Arial"/>
              <a:ea typeface="Arial"/>
              <a:cs typeface="Arial"/>
              <a:sym typeface="Arial"/>
            </a:endParaRPr>
          </a:p>
        </p:txBody>
      </p:sp>
    </p:spTree>
  </p:cSld>
  <p:clrMapOvr>
    <a:masterClrMapping/>
  </p:clrMapOvr>
  <p:transition spd="slow">
    <p:cu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556"/>
        <p:cNvGrpSpPr/>
        <p:nvPr/>
      </p:nvGrpSpPr>
      <p:grpSpPr>
        <a:xfrm>
          <a:off x="0" y="0"/>
          <a:ext cx="0" cy="0"/>
          <a:chOff x="0" y="0"/>
          <a:chExt cx="0" cy="0"/>
        </a:xfrm>
      </p:grpSpPr>
      <p:pic>
        <p:nvPicPr>
          <p:cNvPr id="557" name="Shape 557"/>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558" name="Shape 558"/>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559" name="Shape 559"/>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normAutofit fontScale="90000"/>
          </a:bodyPr>
          <a:lstStyle/>
          <a:p>
            <a:r>
              <a:rPr lang="en-US" dirty="0"/>
              <a:t>After this presentation you should understand the following and their applicability to UNCG:</a:t>
            </a:r>
          </a:p>
        </p:txBody>
      </p:sp>
      <p:sp>
        <p:nvSpPr>
          <p:cNvPr id="563" name="Shape 563"/>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Laws and standards for the use of animals in Research (AWA/AWR, PHS, Guide)</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Basic principles for the use of animals in research </a:t>
            </a:r>
            <a:r>
              <a:rPr lang="en-US" sz="2000" dirty="0">
                <a:solidFill>
                  <a:srgbClr val="000000"/>
                </a:solidFill>
                <a:latin typeface="Arial"/>
                <a:ea typeface="Arial"/>
                <a:cs typeface="Arial"/>
                <a:sym typeface="Arial"/>
              </a:rPr>
              <a:t>(the 3 R’s)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How to identify and report Animal Pain/Distress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How to report possible non-compliance</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IACUC Protocol review criteria and literature searches</a:t>
            </a:r>
          </a:p>
          <a:p>
            <a:pPr marL="177800" marR="0" lvl="0" indent="0" algn="l">
              <a:lnSpc>
                <a:spcPct val="126315"/>
              </a:lnSpc>
              <a:spcBef>
                <a:spcPts val="505"/>
              </a:spcBef>
              <a:spcAft>
                <a:spcPts val="505"/>
              </a:spcAft>
              <a:buClr>
                <a:srgbClr val="000000"/>
              </a:buClr>
              <a:buSzPct val="100000"/>
              <a:buNone/>
            </a:pPr>
            <a:endParaRPr lang="en-US" sz="2400" dirty="0">
              <a:solidFill>
                <a:srgbClr val="000000"/>
              </a:solidFill>
              <a:latin typeface="Arial"/>
              <a:ea typeface="Arial"/>
              <a:cs typeface="Arial"/>
              <a:sym typeface="Arial"/>
            </a:endParaRPr>
          </a:p>
          <a:p>
            <a:pPr marL="177800" marR="0" lvl="0" indent="0" algn="l">
              <a:lnSpc>
                <a:spcPct val="126315"/>
              </a:lnSpc>
              <a:spcBef>
                <a:spcPts val="505"/>
              </a:spcBef>
              <a:spcAft>
                <a:spcPts val="505"/>
              </a:spcAft>
              <a:buClr>
                <a:srgbClr val="000000"/>
              </a:buClr>
              <a:buSzPct val="100000"/>
              <a:buNone/>
            </a:pPr>
            <a:r>
              <a:rPr lang="en-US" sz="2400" dirty="0">
                <a:solidFill>
                  <a:srgbClr val="000000"/>
                </a:solidFill>
                <a:latin typeface="Arial"/>
                <a:ea typeface="Arial"/>
                <a:cs typeface="Arial"/>
                <a:sym typeface="Arial"/>
              </a:rPr>
              <a:t>Please call or contact the Attending Veterinarian if you have any questions</a:t>
            </a:r>
          </a:p>
        </p:txBody>
      </p:sp>
    </p:spTree>
  </p:cSld>
  <p:clrMapOvr>
    <a:masterClrMapping/>
  </p:clrMapOvr>
  <p:transition spd="slow">
    <p:cu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567"/>
        <p:cNvGrpSpPr/>
        <p:nvPr/>
      </p:nvGrpSpPr>
      <p:grpSpPr>
        <a:xfrm>
          <a:off x="0" y="0"/>
          <a:ext cx="0" cy="0"/>
          <a:chOff x="0" y="0"/>
          <a:chExt cx="0" cy="0"/>
        </a:xfrm>
      </p:grpSpPr>
      <p:pic>
        <p:nvPicPr>
          <p:cNvPr id="568" name="Shape 568"/>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569" name="Shape 569"/>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570" name="Shape 570"/>
          <p:cNvPicPr preferRelativeResize="0"/>
          <p:nvPr/>
        </p:nvPicPr>
        <p:blipFill>
          <a:blip r:embed="rId5">
            <a:alphaModFix/>
          </a:blip>
          <a:stretch>
            <a:fillRect/>
          </a:stretch>
        </p:blipFill>
        <p:spPr>
          <a:xfrm>
            <a:off x="8043325" y="0"/>
            <a:ext cx="2032000" cy="271625"/>
          </a:xfrm>
          <a:prstGeom prst="rect">
            <a:avLst/>
          </a:prstGeom>
          <a:noFill/>
          <a:ln>
            <a:noFill/>
          </a:ln>
        </p:spPr>
      </p:pic>
      <p:pic>
        <p:nvPicPr>
          <p:cNvPr id="571" name="Shape 571"/>
          <p:cNvPicPr preferRelativeResize="0"/>
          <p:nvPr/>
        </p:nvPicPr>
        <p:blipFill>
          <a:blip r:embed="rId6">
            <a:alphaModFix/>
          </a:blip>
          <a:stretch>
            <a:fillRect/>
          </a:stretch>
        </p:blipFill>
        <p:spPr>
          <a:xfrm>
            <a:off x="2619375" y="760225"/>
            <a:ext cx="7537075" cy="589124"/>
          </a:xfrm>
          <a:prstGeom prst="rect">
            <a:avLst/>
          </a:prstGeom>
          <a:noFill/>
          <a:ln>
            <a:noFill/>
          </a:ln>
        </p:spPr>
      </p:pic>
      <p:sp>
        <p:nvSpPr>
          <p:cNvPr id="572" name="Shape 572"/>
          <p:cNvSpPr txBox="1">
            <a:spLocks noGrp="1"/>
          </p:cNvSpPr>
          <p:nvPr>
            <p:ph type="title" idx="4294967295"/>
          </p:nvPr>
        </p:nvSpPr>
        <p:spPr>
          <a:xfrm>
            <a:off x="2546350" y="760413"/>
            <a:ext cx="7613650" cy="665162"/>
          </a:xfrm>
          <a:prstGeom prst="rect">
            <a:avLst/>
          </a:prstGeom>
          <a:noFill/>
          <a:ln>
            <a:noFill/>
          </a:ln>
        </p:spPr>
        <p:txBody>
          <a:bodyPr lIns="38100" tIns="38100" rIns="38100" bIns="38100" anchor="ctr" anchorCtr="0">
            <a:noAutofit/>
          </a:bodyPr>
          <a:lstStyle/>
          <a:p>
            <a:pPr marL="0" marR="0" indent="0" algn="l">
              <a:lnSpc>
                <a:spcPct val="100000"/>
              </a:lnSpc>
              <a:spcBef>
                <a:spcPts val="300"/>
              </a:spcBef>
              <a:spcAft>
                <a:spcPts val="300"/>
              </a:spcAft>
              <a:buNone/>
            </a:pPr>
            <a:r>
              <a:rPr lang="en-US" sz="3200" dirty="0">
                <a:solidFill>
                  <a:srgbClr val="FFFFFF"/>
                </a:solidFill>
                <a:latin typeface="Arial"/>
                <a:ea typeface="Arial"/>
                <a:cs typeface="Arial"/>
                <a:sym typeface="Arial"/>
              </a:rPr>
              <a:t>  References</a:t>
            </a:r>
          </a:p>
        </p:txBody>
      </p:sp>
      <p:sp>
        <p:nvSpPr>
          <p:cNvPr id="574" name="Shape 574"/>
          <p:cNvSpPr txBox="1">
            <a:spLocks noGrp="1"/>
          </p:cNvSpPr>
          <p:nvPr>
            <p:ph type="body" idx="4294967295"/>
          </p:nvPr>
        </p:nvSpPr>
        <p:spPr>
          <a:xfrm>
            <a:off x="939800" y="1778000"/>
            <a:ext cx="9220200" cy="5105400"/>
          </a:xfrm>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Institute for Laboratory Animal Research. 2011</a:t>
            </a:r>
            <a:r>
              <a:rPr lang="en-US" sz="2400" i="1" dirty="0">
                <a:solidFill>
                  <a:srgbClr val="000000"/>
                </a:solidFill>
                <a:latin typeface="Arial"/>
                <a:ea typeface="Arial"/>
                <a:cs typeface="Arial"/>
                <a:sym typeface="Arial"/>
              </a:rPr>
              <a:t>. Guide for the Care and Use of Laboratory Animals </a:t>
            </a:r>
            <a:r>
              <a:rPr lang="en-US" sz="2400" dirty="0">
                <a:solidFill>
                  <a:srgbClr val="000000"/>
                </a:solidFill>
                <a:latin typeface="Arial"/>
                <a:ea typeface="Arial"/>
                <a:cs typeface="Arial"/>
                <a:sym typeface="Arial"/>
              </a:rPr>
              <a:t>8th edition. National Academies Press, Washington, DC.</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United States Department of Agriculture. 2011. Animal Care Policy Manual. Available at: http://www.aphis.usda.gov/animal_welfare/policy.php</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USDA Animal Welfare and Regulations, 7 CFR Sections 2131 – 2159 and 9 CFR, Chapter 1, parts 1 - 4</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Public Health Service: available online at: http://grants.nih.gov/grants/olaw/references/phspol.htm</a:t>
            </a:r>
          </a:p>
        </p:txBody>
      </p:sp>
    </p:spTree>
  </p:cSld>
  <p:clrMapOvr>
    <a:masterClrMapping/>
  </p:clrMapOvr>
  <p:transition spd="slow">
    <p:cu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588"/>
        <p:cNvGrpSpPr/>
        <p:nvPr/>
      </p:nvGrpSpPr>
      <p:grpSpPr>
        <a:xfrm>
          <a:off x="0" y="0"/>
          <a:ext cx="0" cy="0"/>
          <a:chOff x="0" y="0"/>
          <a:chExt cx="0" cy="0"/>
        </a:xfrm>
      </p:grpSpPr>
      <p:pic>
        <p:nvPicPr>
          <p:cNvPr id="589" name="Shape 589"/>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590" name="Shape 590"/>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591" name="Shape 591"/>
          <p:cNvPicPr preferRelativeResize="0"/>
          <p:nvPr/>
        </p:nvPicPr>
        <p:blipFill>
          <a:blip r:embed="rId5">
            <a:alphaModFix/>
          </a:blip>
          <a:stretch>
            <a:fillRect/>
          </a:stretch>
        </p:blipFill>
        <p:spPr>
          <a:xfrm>
            <a:off x="8043325" y="0"/>
            <a:ext cx="2032000" cy="271625"/>
          </a:xfrm>
          <a:prstGeom prst="rect">
            <a:avLst/>
          </a:prstGeom>
          <a:noFill/>
          <a:ln>
            <a:noFill/>
          </a:ln>
        </p:spPr>
      </p:pic>
      <p:pic>
        <p:nvPicPr>
          <p:cNvPr id="592" name="Shape 592"/>
          <p:cNvPicPr preferRelativeResize="0"/>
          <p:nvPr/>
        </p:nvPicPr>
        <p:blipFill>
          <a:blip r:embed="rId6">
            <a:alphaModFix/>
          </a:blip>
          <a:stretch>
            <a:fillRect/>
          </a:stretch>
        </p:blipFill>
        <p:spPr>
          <a:xfrm>
            <a:off x="2619375" y="760225"/>
            <a:ext cx="7537075" cy="589124"/>
          </a:xfrm>
          <a:prstGeom prst="rect">
            <a:avLst/>
          </a:prstGeom>
          <a:noFill/>
          <a:ln>
            <a:noFill/>
          </a:ln>
        </p:spPr>
      </p:pic>
      <p:sp>
        <p:nvSpPr>
          <p:cNvPr id="593" name="Shape 593"/>
          <p:cNvSpPr txBox="1">
            <a:spLocks noGrp="1"/>
          </p:cNvSpPr>
          <p:nvPr>
            <p:ph type="title" idx="4294967295"/>
          </p:nvPr>
        </p:nvSpPr>
        <p:spPr>
          <a:xfrm>
            <a:off x="2892829" y="760413"/>
            <a:ext cx="7267171" cy="665162"/>
          </a:xfrm>
          <a:prstGeom prst="rect">
            <a:avLst/>
          </a:prstGeom>
          <a:noFill/>
          <a:ln>
            <a:noFill/>
          </a:ln>
        </p:spPr>
        <p:txBody>
          <a:bodyPr lIns="38100" tIns="38100" rIns="38100" bIns="38100" anchor="ctr" anchorCtr="0">
            <a:noAutofit/>
          </a:bodyPr>
          <a:lstStyle/>
          <a:p>
            <a:pPr marL="0" marR="0" indent="0" algn="l">
              <a:lnSpc>
                <a:spcPct val="100000"/>
              </a:lnSpc>
              <a:spcBef>
                <a:spcPts val="300"/>
              </a:spcBef>
              <a:spcAft>
                <a:spcPts val="300"/>
              </a:spcAft>
              <a:buNone/>
            </a:pPr>
            <a:r>
              <a:rPr lang="en-US" sz="3200" dirty="0">
                <a:solidFill>
                  <a:srgbClr val="FFFFFF"/>
                </a:solidFill>
                <a:latin typeface="Arial"/>
                <a:ea typeface="Arial"/>
                <a:cs typeface="Arial"/>
                <a:sym typeface="Arial"/>
              </a:rPr>
              <a:t>References</a:t>
            </a:r>
          </a:p>
        </p:txBody>
      </p:sp>
      <p:sp>
        <p:nvSpPr>
          <p:cNvPr id="595" name="Shape 595"/>
          <p:cNvSpPr txBox="1">
            <a:spLocks noGrp="1"/>
          </p:cNvSpPr>
          <p:nvPr>
            <p:ph type="body" idx="4294967295"/>
          </p:nvPr>
        </p:nvSpPr>
        <p:spPr>
          <a:xfrm>
            <a:off x="939800" y="1778000"/>
            <a:ext cx="9220200" cy="5105400"/>
          </a:xfrm>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Animal Care Policy Manual. APHIS. [Animal and Plant Health Inspection service], USDA. </a:t>
            </a:r>
          </a:p>
          <a:p>
            <a:pPr marL="381000" lvl="0" indent="-203200">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http://grants.nih.gov/grants/olaw/olaw.htm</a:t>
            </a:r>
          </a:p>
          <a:p>
            <a:pPr marL="381000" marR="0" lvl="0" indent="-203200" algn="l">
              <a:lnSpc>
                <a:spcPct val="126315"/>
              </a:lnSpc>
              <a:spcBef>
                <a:spcPts val="505"/>
              </a:spcBef>
              <a:spcAft>
                <a:spcPts val="505"/>
              </a:spcAft>
              <a:buClr>
                <a:srgbClr val="000000"/>
              </a:buClr>
              <a:buSzPct val="100000"/>
              <a:buFont typeface="Arial"/>
              <a:buChar char="●"/>
            </a:pPr>
            <a:endParaRPr lang="en-US" sz="2400" dirty="0">
              <a:solidFill>
                <a:srgbClr val="000000"/>
              </a:solidFill>
              <a:latin typeface="Arial"/>
              <a:ea typeface="Arial"/>
              <a:cs typeface="Arial"/>
              <a:sym typeface="Arial"/>
            </a:endParaRPr>
          </a:p>
        </p:txBody>
      </p:sp>
      <p:pic>
        <p:nvPicPr>
          <p:cNvPr id="596" name="Shape 596"/>
          <p:cNvPicPr preferRelativeResize="0"/>
          <p:nvPr/>
        </p:nvPicPr>
        <p:blipFill>
          <a:blip r:embed="rId7">
            <a:alphaModFix/>
          </a:blip>
          <a:stretch>
            <a:fillRect/>
          </a:stretch>
        </p:blipFill>
        <p:spPr>
          <a:xfrm>
            <a:off x="4701387" y="4847530"/>
            <a:ext cx="1524000" cy="2296574"/>
          </a:xfrm>
          <a:prstGeom prst="rect">
            <a:avLst/>
          </a:prstGeom>
          <a:noFill/>
          <a:ln>
            <a:noFill/>
          </a:ln>
        </p:spPr>
      </p:pic>
      <p:pic>
        <p:nvPicPr>
          <p:cNvPr id="597" name="Shape 597"/>
          <p:cNvPicPr preferRelativeResize="0"/>
          <p:nvPr/>
        </p:nvPicPr>
        <p:blipFill>
          <a:blip r:embed="rId8">
            <a:alphaModFix/>
          </a:blip>
          <a:stretch>
            <a:fillRect/>
          </a:stretch>
        </p:blipFill>
        <p:spPr>
          <a:xfrm>
            <a:off x="2684869" y="4847530"/>
            <a:ext cx="1523999" cy="2285999"/>
          </a:xfrm>
          <a:prstGeom prst="rect">
            <a:avLst/>
          </a:prstGeom>
          <a:noFill/>
          <a:ln>
            <a:noFill/>
          </a:ln>
        </p:spPr>
      </p:pic>
      <p:pic>
        <p:nvPicPr>
          <p:cNvPr id="598" name="Shape 598"/>
          <p:cNvPicPr preferRelativeResize="0"/>
          <p:nvPr/>
        </p:nvPicPr>
        <p:blipFill>
          <a:blip r:embed="rId9">
            <a:alphaModFix/>
          </a:blip>
          <a:stretch>
            <a:fillRect/>
          </a:stretch>
        </p:blipFill>
        <p:spPr>
          <a:xfrm>
            <a:off x="6626928" y="3605407"/>
            <a:ext cx="3175000" cy="3799400"/>
          </a:xfrm>
          <a:prstGeom prst="rect">
            <a:avLst/>
          </a:prstGeom>
          <a:noFill/>
          <a:ln>
            <a:noFill/>
          </a:ln>
        </p:spPr>
      </p:pic>
    </p:spTree>
  </p:cSld>
  <p:clrMapOvr>
    <a:masterClrMapping/>
  </p:clrMapOvr>
  <p:transition spd="slow">
    <p:cu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578"/>
        <p:cNvGrpSpPr/>
        <p:nvPr/>
      </p:nvGrpSpPr>
      <p:grpSpPr>
        <a:xfrm>
          <a:off x="0" y="0"/>
          <a:ext cx="0" cy="0"/>
          <a:chOff x="0" y="0"/>
          <a:chExt cx="0" cy="0"/>
        </a:xfrm>
      </p:grpSpPr>
      <p:pic>
        <p:nvPicPr>
          <p:cNvPr id="579" name="Shape 579"/>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580" name="Shape 580"/>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581" name="Shape 581"/>
          <p:cNvPicPr preferRelativeResize="0"/>
          <p:nvPr/>
        </p:nvPicPr>
        <p:blipFill>
          <a:blip r:embed="rId5">
            <a:alphaModFix/>
          </a:blip>
          <a:stretch>
            <a:fillRect/>
          </a:stretch>
        </p:blipFill>
        <p:spPr>
          <a:xfrm>
            <a:off x="8043325" y="0"/>
            <a:ext cx="2032000" cy="271625"/>
          </a:xfrm>
          <a:prstGeom prst="rect">
            <a:avLst/>
          </a:prstGeom>
          <a:noFill/>
          <a:ln>
            <a:noFill/>
          </a:ln>
        </p:spPr>
      </p:pic>
      <p:pic>
        <p:nvPicPr>
          <p:cNvPr id="583" name="Shape 583"/>
          <p:cNvPicPr preferRelativeResize="0"/>
          <p:nvPr/>
        </p:nvPicPr>
        <p:blipFill>
          <a:blip r:embed="rId6">
            <a:alphaModFix/>
          </a:blip>
          <a:stretch>
            <a:fillRect/>
          </a:stretch>
        </p:blipFill>
        <p:spPr>
          <a:xfrm>
            <a:off x="508000" y="1778000"/>
            <a:ext cx="9143999" cy="5028824"/>
          </a:xfrm>
          <a:prstGeom prst="rect">
            <a:avLst/>
          </a:prstGeom>
          <a:noFill/>
          <a:ln>
            <a:noFill/>
          </a:ln>
        </p:spPr>
      </p:pic>
      <p:sp>
        <p:nvSpPr>
          <p:cNvPr id="584" name="Shape 584"/>
          <p:cNvSpPr txBox="1">
            <a:spLocks noGrp="1"/>
          </p:cNvSpPr>
          <p:nvPr>
            <p:ph type="body" idx="4294967295"/>
          </p:nvPr>
        </p:nvSpPr>
        <p:spPr>
          <a:xfrm>
            <a:off x="939800" y="1778000"/>
            <a:ext cx="9220200" cy="5105400"/>
          </a:xfrm>
          <a:prstGeom prst="rect">
            <a:avLst/>
          </a:prstGeom>
          <a:noFill/>
          <a:ln>
            <a:noFill/>
          </a:ln>
        </p:spPr>
        <p:txBody>
          <a:bodyPr lIns="38100" tIns="38100" rIns="38100" bIns="38100" anchor="t" anchorCtr="0">
            <a:noAutofit/>
          </a:bodyPr>
          <a:lstStyle/>
          <a:p>
            <a:pPr marL="0" marR="0" indent="0" algn="ctr">
              <a:lnSpc>
                <a:spcPct val="100000"/>
              </a:lnSpc>
              <a:spcBef>
                <a:spcPts val="400"/>
              </a:spcBef>
              <a:spcAft>
                <a:spcPts val="400"/>
              </a:spcAft>
              <a:buNone/>
            </a:pPr>
            <a:r>
              <a:rPr lang="en-US" sz="2400" dirty="0">
                <a:solidFill>
                  <a:srgbClr val="000000"/>
                </a:solidFill>
                <a:latin typeface="Arial"/>
                <a:ea typeface="Arial"/>
                <a:cs typeface="Arial"/>
                <a:sym typeface="Arial"/>
              </a:rPr>
              <a:t>THE END</a:t>
            </a:r>
          </a:p>
          <a:p>
            <a:pPr marL="0" marR="0" indent="0" algn="ctr">
              <a:lnSpc>
                <a:spcPct val="100000"/>
              </a:lnSpc>
              <a:spcBef>
                <a:spcPts val="400"/>
              </a:spcBef>
              <a:spcAft>
                <a:spcPts val="400"/>
              </a:spcAft>
              <a:buNone/>
            </a:pPr>
            <a:r>
              <a:rPr lang="en-US" sz="2400" dirty="0">
                <a:solidFill>
                  <a:srgbClr val="000000"/>
                </a:solidFill>
                <a:latin typeface="Arial"/>
                <a:ea typeface="Arial"/>
                <a:cs typeface="Arial"/>
                <a:sym typeface="Arial"/>
              </a:rPr>
              <a:t>Thank you for your time and attention</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Shape 76"/>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77" name="Shape 77"/>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78" name="Shape 78"/>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normAutofit fontScale="90000"/>
          </a:bodyPr>
          <a:lstStyle/>
          <a:p>
            <a:r>
              <a:rPr lang="en-US" dirty="0"/>
              <a:t>Researchers are required to look for alternatives to using animals, and to use the “3 R’s</a:t>
            </a:r>
          </a:p>
        </p:txBody>
      </p:sp>
      <p:sp>
        <p:nvSpPr>
          <p:cNvPr id="82" name="Shape 82"/>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Best done when a project is in the planning stages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One alternative is to look for an animal that is a lower species (rodents, insects, fish)</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When a non-animal alternative isn’t available…..</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Purchase only from reputable dealers</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Use animals raised specifically for research</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Treat with respect and compassion</a:t>
            </a:r>
          </a:p>
        </p:txBody>
      </p:sp>
    </p:spTree>
    <p:extLst>
      <p:ext uri="{BB962C8B-B14F-4D97-AF65-F5344CB8AC3E}">
        <p14:creationId xmlns:p14="http://schemas.microsoft.com/office/powerpoint/2010/main" val="4021589840"/>
      </p:ext>
    </p:extLst>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pic>
        <p:nvPicPr>
          <p:cNvPr id="122" name="Shape 122"/>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123" name="Shape 123"/>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124" name="Shape 124"/>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The 3 </a:t>
            </a:r>
            <a:r>
              <a:rPr lang="en-US" dirty="0" err="1"/>
              <a:t>Rs</a:t>
            </a:r>
            <a:r>
              <a:rPr lang="en-US" dirty="0"/>
              <a:t>: Planning a research project</a:t>
            </a:r>
          </a:p>
        </p:txBody>
      </p:sp>
      <p:sp>
        <p:nvSpPr>
          <p:cNvPr id="128" name="Shape 128"/>
          <p:cNvSpPr txBox="1">
            <a:spLocks noGrp="1"/>
          </p:cNvSpPr>
          <p:nvPr>
            <p:ph idx="1"/>
          </p:nvPr>
        </p:nvSpPr>
        <p:spPr>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What are the “3 R’s” ???</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Reduction: </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Reduce the number of animals used </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Use enough to make the data valid</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Refinement: </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Refine techniques and procedures to reduce pain and distress</a:t>
            </a:r>
          </a:p>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Replacement: </a:t>
            </a:r>
          </a:p>
          <a:p>
            <a:pPr marL="762000" marR="0" lvl="1" indent="-177800" algn="l">
              <a:lnSpc>
                <a:spcPct val="126315"/>
              </a:lnSpc>
              <a:spcBef>
                <a:spcPts val="427"/>
              </a:spcBef>
              <a:spcAft>
                <a:spcPts val="427"/>
              </a:spcAft>
              <a:buClr>
                <a:srgbClr val="000000"/>
              </a:buClr>
              <a:buSzPct val="100000"/>
              <a:buFont typeface="Courier New"/>
              <a:buChar char="o"/>
            </a:pPr>
            <a:r>
              <a:rPr lang="en-US" sz="2000" dirty="0">
                <a:solidFill>
                  <a:srgbClr val="000000"/>
                </a:solidFill>
                <a:latin typeface="Arial"/>
                <a:ea typeface="Arial"/>
                <a:cs typeface="Arial"/>
                <a:sym typeface="Arial"/>
              </a:rPr>
              <a:t> Replace animals with non-animal techniques or a lower species</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pic>
        <p:nvPicPr>
          <p:cNvPr id="87" name="Shape 87"/>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88" name="Shape 88"/>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89" name="Shape 89"/>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93" name="Shape 93"/>
          <p:cNvSpPr txBox="1">
            <a:spLocks noGrp="1"/>
          </p:cNvSpPr>
          <p:nvPr>
            <p:ph idx="1"/>
          </p:nvPr>
        </p:nvSpPr>
        <p:spPr>
          <a:xfrm>
            <a:off x="698500" y="2028471"/>
            <a:ext cx="8763000" cy="5314863"/>
          </a:xfrm>
          <a:prstGeom prst="rect">
            <a:avLst/>
          </a:prstGeom>
          <a:noFill/>
          <a:ln>
            <a:noFill/>
          </a:ln>
        </p:spPr>
        <p:txBody>
          <a:bodyPr lIns="38100" tIns="38100" rIns="38100" bIns="38100" anchor="t" anchorCtr="0">
            <a:noAutofit/>
          </a:bodyPr>
          <a:lstStyle/>
          <a:p>
            <a:pPr marL="381000" marR="0" lvl="0" indent="-203200" algn="l">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Intentional Mistreatment of any animal is grounds for disciplinary action</a:t>
            </a:r>
          </a:p>
          <a:p>
            <a:pPr marL="381000" marR="0" lvl="0" indent="-203200" algn="l">
              <a:lnSpc>
                <a:spcPct val="126315"/>
              </a:lnSpc>
              <a:spcBef>
                <a:spcPts val="505"/>
              </a:spcBef>
              <a:spcAft>
                <a:spcPts val="505"/>
              </a:spcAft>
              <a:buClr>
                <a:srgbClr val="000000"/>
              </a:buClr>
              <a:buSzPct val="100000"/>
              <a:buFont typeface="Arial"/>
              <a:buChar char="●"/>
            </a:pPr>
            <a:r>
              <a:rPr lang="en-US" sz="2067" dirty="0">
                <a:solidFill>
                  <a:srgbClr val="000000"/>
                </a:solidFill>
                <a:latin typeface="Arial"/>
                <a:ea typeface="Arial"/>
                <a:cs typeface="Arial"/>
                <a:sym typeface="Arial"/>
              </a:rPr>
              <a:t> </a:t>
            </a:r>
            <a:r>
              <a:rPr lang="en-US" sz="2400" dirty="0">
                <a:solidFill>
                  <a:srgbClr val="000000"/>
                </a:solidFill>
                <a:latin typeface="Arial"/>
                <a:ea typeface="Arial"/>
                <a:cs typeface="Arial"/>
                <a:sym typeface="Arial"/>
              </a:rPr>
              <a:t>Anyone concerned that animals are being mistreated, used without IACUC approval, or used in ways the IACUC has not approved must report their concern</a:t>
            </a:r>
          </a:p>
          <a:p>
            <a:pPr marL="901685" lvl="1" indent="-342900">
              <a:lnSpc>
                <a:spcPct val="126315"/>
              </a:lnSpc>
              <a:spcBef>
                <a:spcPts val="505"/>
              </a:spcBef>
              <a:spcAft>
                <a:spcPts val="505"/>
              </a:spcAft>
              <a:buClr>
                <a:srgbClr val="000000"/>
              </a:buClr>
              <a:buSzPct val="100000"/>
              <a:buFont typeface="Courier New" panose="02070309020205020404" pitchFamily="49" charset="0"/>
              <a:buChar char="o"/>
            </a:pPr>
            <a:r>
              <a:rPr lang="en-US" sz="2067" dirty="0">
                <a:solidFill>
                  <a:srgbClr val="000000"/>
                </a:solidFill>
                <a:latin typeface="Arial"/>
                <a:ea typeface="Arial"/>
                <a:cs typeface="Arial"/>
                <a:sym typeface="Arial"/>
              </a:rPr>
              <a:t>As outlined in regulations issued pursuant to the Animal Welfare Act and found in 9 CFR § 2.31(c)(4), the IACUC is required to “review, and, if warranted, investigate concerns involving the care and use of animals at the research facility resulting from public complaints received and from reports of noncompliance received from laboratory or research facility personnel or employees.”</a:t>
            </a:r>
          </a:p>
          <a:p>
            <a:pPr marL="761985" lvl="1" indent="-203200">
              <a:lnSpc>
                <a:spcPct val="126315"/>
              </a:lnSpc>
              <a:spcBef>
                <a:spcPts val="505"/>
              </a:spcBef>
              <a:spcAft>
                <a:spcPts val="505"/>
              </a:spcAft>
              <a:buClr>
                <a:srgbClr val="000000"/>
              </a:buClr>
              <a:buSzPct val="100000"/>
              <a:buFont typeface="Arial"/>
              <a:buChar char="●"/>
            </a:pPr>
            <a:endParaRPr lang="en-US" sz="2067" dirty="0">
              <a:solidFill>
                <a:srgbClr val="000000"/>
              </a:solidFill>
              <a:latin typeface="Arial"/>
              <a:ea typeface="Arial"/>
              <a:cs typeface="Arial"/>
              <a:sym typeface="Arial"/>
            </a:endParaRPr>
          </a:p>
        </p:txBody>
      </p:sp>
      <p:sp>
        <p:nvSpPr>
          <p:cNvPr id="2" name="Title 1"/>
          <p:cNvSpPr>
            <a:spLocks noGrp="1"/>
          </p:cNvSpPr>
          <p:nvPr>
            <p:ph type="title"/>
          </p:nvPr>
        </p:nvSpPr>
        <p:spPr/>
        <p:txBody>
          <a:bodyPr/>
          <a:lstStyle/>
          <a:p>
            <a:r>
              <a:rPr lang="en-US" dirty="0"/>
              <a:t>Ethical commitment to animals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pic>
        <p:nvPicPr>
          <p:cNvPr id="98" name="Shape 98"/>
          <p:cNvPicPr preferRelativeResize="0"/>
          <p:nvPr/>
        </p:nvPicPr>
        <p:blipFill>
          <a:blip r:embed="rId3">
            <a:alphaModFix/>
          </a:blip>
          <a:stretch>
            <a:fillRect/>
          </a:stretch>
        </p:blipFill>
        <p:spPr>
          <a:xfrm>
            <a:off x="0" y="0"/>
            <a:ext cx="10159999" cy="338649"/>
          </a:xfrm>
          <a:prstGeom prst="rect">
            <a:avLst/>
          </a:prstGeom>
          <a:noFill/>
          <a:ln>
            <a:noFill/>
          </a:ln>
        </p:spPr>
      </p:pic>
      <p:pic>
        <p:nvPicPr>
          <p:cNvPr id="99" name="Shape 99"/>
          <p:cNvPicPr preferRelativeResize="0"/>
          <p:nvPr/>
        </p:nvPicPr>
        <p:blipFill>
          <a:blip r:embed="rId4">
            <a:alphaModFix/>
          </a:blip>
          <a:stretch>
            <a:fillRect/>
          </a:stretch>
        </p:blipFill>
        <p:spPr>
          <a:xfrm>
            <a:off x="0" y="338650"/>
            <a:ext cx="10159999" cy="84650"/>
          </a:xfrm>
          <a:prstGeom prst="rect">
            <a:avLst/>
          </a:prstGeom>
          <a:noFill/>
          <a:ln>
            <a:noFill/>
          </a:ln>
        </p:spPr>
      </p:pic>
      <p:pic>
        <p:nvPicPr>
          <p:cNvPr id="100" name="Shape 100"/>
          <p:cNvPicPr preferRelativeResize="0"/>
          <p:nvPr/>
        </p:nvPicPr>
        <p:blipFill>
          <a:blip r:embed="rId5">
            <a:alphaModFix/>
          </a:blip>
          <a:stretch>
            <a:fillRect/>
          </a:stretch>
        </p:blipFill>
        <p:spPr>
          <a:xfrm>
            <a:off x="8043325" y="0"/>
            <a:ext cx="2032000" cy="271625"/>
          </a:xfrm>
          <a:prstGeom prst="rect">
            <a:avLst/>
          </a:prstGeom>
          <a:noFill/>
          <a:ln>
            <a:noFill/>
          </a:ln>
        </p:spPr>
      </p:pic>
      <p:sp>
        <p:nvSpPr>
          <p:cNvPr id="2" name="Title 1"/>
          <p:cNvSpPr>
            <a:spLocks noGrp="1"/>
          </p:cNvSpPr>
          <p:nvPr>
            <p:ph type="title"/>
          </p:nvPr>
        </p:nvSpPr>
        <p:spPr/>
        <p:txBody>
          <a:bodyPr/>
          <a:lstStyle/>
          <a:p>
            <a:r>
              <a:rPr lang="en-US" dirty="0"/>
              <a:t>Whistle Blower Policy</a:t>
            </a:r>
          </a:p>
        </p:txBody>
      </p:sp>
      <p:sp>
        <p:nvSpPr>
          <p:cNvPr id="104" name="Shape 104"/>
          <p:cNvSpPr txBox="1">
            <a:spLocks noGrp="1"/>
          </p:cNvSpPr>
          <p:nvPr>
            <p:ph idx="1"/>
          </p:nvPr>
        </p:nvSpPr>
        <p:spPr>
          <a:prstGeom prst="rect">
            <a:avLst/>
          </a:prstGeom>
          <a:noFill/>
          <a:ln>
            <a:noFill/>
          </a:ln>
        </p:spPr>
        <p:txBody>
          <a:bodyPr lIns="38100" tIns="38100" rIns="38100" bIns="38100" anchor="t" anchorCtr="0">
            <a:noAutofit/>
          </a:bodyPr>
          <a:lstStyle/>
          <a:p>
            <a:pPr marL="381000" lvl="0" indent="-203200">
              <a:lnSpc>
                <a:spcPct val="126315"/>
              </a:lnSpc>
              <a:spcBef>
                <a:spcPts val="505"/>
              </a:spcBef>
              <a:spcAft>
                <a:spcPts val="505"/>
              </a:spcAft>
              <a:buClr>
                <a:srgbClr val="000000"/>
              </a:buClr>
              <a:buSzPct val="100000"/>
              <a:buFont typeface="Arial"/>
              <a:buChar char="●"/>
            </a:pPr>
            <a:r>
              <a:rPr lang="en-US" sz="2400" dirty="0">
                <a:solidFill>
                  <a:srgbClr val="000000"/>
                </a:solidFill>
                <a:latin typeface="Arial"/>
                <a:ea typeface="Arial"/>
                <a:cs typeface="Arial"/>
                <a:sym typeface="Arial"/>
              </a:rPr>
              <a:t> </a:t>
            </a:r>
            <a:r>
              <a:rPr lang="en-US" sz="2400" dirty="0"/>
              <a:t>The USDA Animal Welfare Regulations provide protection against discrimination or other reprisals for reporting violations of the Animal Welfare Act (“whistleblower protection”). The regulations provide that “No facility employee, Committee member, or laboratory personnel shall be discriminated against or be subject to any reprisal for reporting violations of any regulations or standards under the Act.” (9 CFR § 2.32(c)(4)).</a:t>
            </a:r>
            <a:endParaRPr lang="en-US" sz="2400" dirty="0">
              <a:solidFill>
                <a:srgbClr val="000000"/>
              </a:solidFill>
              <a:latin typeface="Arial"/>
              <a:ea typeface="Arial"/>
              <a:cs typeface="Arial"/>
              <a:sym typeface="Arial"/>
            </a:endParaRPr>
          </a:p>
        </p:txBody>
      </p:sp>
      <p:pic>
        <p:nvPicPr>
          <p:cNvPr id="105" name="Shape 105"/>
          <p:cNvPicPr preferRelativeResize="0"/>
          <p:nvPr/>
        </p:nvPicPr>
        <p:blipFill>
          <a:blip r:embed="rId6">
            <a:alphaModFix/>
          </a:blip>
          <a:stretch>
            <a:fillRect/>
          </a:stretch>
        </p:blipFill>
        <p:spPr>
          <a:xfrm>
            <a:off x="0" y="6096000"/>
            <a:ext cx="8889975" cy="694949"/>
          </a:xfrm>
          <a:prstGeom prst="rect">
            <a:avLst/>
          </a:prstGeom>
          <a:noFill/>
          <a:ln>
            <a:noFill/>
          </a:ln>
        </p:spPr>
      </p:pic>
      <p:sp>
        <p:nvSpPr>
          <p:cNvPr id="106" name="Shape 106"/>
          <p:cNvSpPr txBox="1"/>
          <p:nvPr/>
        </p:nvSpPr>
        <p:spPr>
          <a:xfrm>
            <a:off x="979854" y="6128314"/>
            <a:ext cx="8966174" cy="771150"/>
          </a:xfrm>
          <a:prstGeom prst="rect">
            <a:avLst/>
          </a:prstGeom>
          <a:noFill/>
          <a:ln>
            <a:noFill/>
          </a:ln>
        </p:spPr>
        <p:txBody>
          <a:bodyPr lIns="38100" tIns="38100" rIns="38100" bIns="38100" anchor="t" anchorCtr="0">
            <a:noAutofit/>
          </a:bodyPr>
          <a:lstStyle/>
          <a:p>
            <a:pPr marL="0" marR="0" indent="0" algn="l">
              <a:lnSpc>
                <a:spcPct val="100000"/>
              </a:lnSpc>
              <a:spcBef>
                <a:spcPts val="533"/>
              </a:spcBef>
              <a:spcAft>
                <a:spcPts val="533"/>
              </a:spcAft>
              <a:buNone/>
            </a:pPr>
            <a:r>
              <a:rPr lang="en-US" sz="1800" dirty="0">
                <a:solidFill>
                  <a:srgbClr val="000000"/>
                </a:solidFill>
                <a:latin typeface="Arial"/>
                <a:ea typeface="Arial"/>
                <a:cs typeface="Arial"/>
                <a:sym typeface="Arial"/>
              </a:rPr>
              <a:t>Source: USDA Regulations, 9 CFR Part 2, Subpart C, Section 2.31. Federal Register, August 31, 1989.</a:t>
            </a:r>
          </a:p>
        </p:txBody>
      </p:sp>
    </p:spTree>
  </p:cSld>
  <p:clrMapOvr>
    <a:masterClrMapping/>
  </p:clrMapOvr>
  <p:transition spd="slow">
    <p:cu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TotalTime>
  <Words>3592</Words>
  <Application>Microsoft Office PowerPoint</Application>
  <PresentationFormat>Custom</PresentationFormat>
  <Paragraphs>346</Paragraphs>
  <Slides>53</Slides>
  <Notes>50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53</vt:i4>
      </vt:variant>
    </vt:vector>
  </HeadingPairs>
  <TitlesOfParts>
    <vt:vector size="59" baseType="lpstr">
      <vt:lpstr>Arial</vt:lpstr>
      <vt:lpstr>Calibri</vt:lpstr>
      <vt:lpstr>Calibri Light</vt:lpstr>
      <vt:lpstr>Courier New</vt:lpstr>
      <vt:lpstr>Wingdings</vt:lpstr>
      <vt:lpstr>Office Theme</vt:lpstr>
      <vt:lpstr>PowerPoint Presentation</vt:lpstr>
      <vt:lpstr>Why is training necessary?</vt:lpstr>
      <vt:lpstr>Goals of the Presentation</vt:lpstr>
      <vt:lpstr>Why are animal used in research?</vt:lpstr>
      <vt:lpstr>Non-animal alternatives must be used, when reasonable and available</vt:lpstr>
      <vt:lpstr>Researchers are required to look for alternatives to using animals, and to use the “3 R’s</vt:lpstr>
      <vt:lpstr>The 3 Rs: Planning a research project</vt:lpstr>
      <vt:lpstr>Ethical commitment to animals</vt:lpstr>
      <vt:lpstr>Whistle Blower Policy</vt:lpstr>
      <vt:lpstr>The UNCG Commitment to animal use in research, both on and off campus</vt:lpstr>
      <vt:lpstr>National Regulations: Animal Welfare Act and Animal Welfare Regulations </vt:lpstr>
      <vt:lpstr>USDA “Covered Species”</vt:lpstr>
      <vt:lpstr>Public Funding:  UNCG is required to follow Public Health Service (PHS) Policy</vt:lpstr>
      <vt:lpstr>LPHS funding requires UNCG to follow…..</vt:lpstr>
      <vt:lpstr>U.S. Government Principles: A Review</vt:lpstr>
      <vt:lpstr>PowerPoint Presentation</vt:lpstr>
      <vt:lpstr>PowerPoint Presentation</vt:lpstr>
      <vt:lpstr>Humane methods of animal maintenance and experimentation???</vt:lpstr>
      <vt:lpstr>What regulations/guidelines must UNCG follow?</vt:lpstr>
      <vt:lpstr>Law? Policy? Guidance?</vt:lpstr>
      <vt:lpstr>Overlapping Information</vt:lpstr>
      <vt:lpstr>Summary</vt:lpstr>
      <vt:lpstr>Part II</vt:lpstr>
      <vt:lpstr>The “Guide for the Care and Use of Laboratory Animals”</vt:lpstr>
      <vt:lpstr>The “Guide for the Care and Use of Laboratory Animals”</vt:lpstr>
      <vt:lpstr>Principles of the Guide:  Institutional Responsibility</vt:lpstr>
      <vt:lpstr>IACUC basics</vt:lpstr>
      <vt:lpstr>IACUC Function and Responsibility</vt:lpstr>
      <vt:lpstr>IACUC responsibilities</vt:lpstr>
      <vt:lpstr>IACUC responsibilities</vt:lpstr>
      <vt:lpstr>Protocol Review Criteria: Outlined in the Guide Protocol Review Criteria</vt:lpstr>
      <vt:lpstr>Review Criteria, continued</vt:lpstr>
      <vt:lpstr>Review Criteria, continued</vt:lpstr>
      <vt:lpstr>Protocol Review Continued….</vt:lpstr>
      <vt:lpstr>IACUC review of Painful Procedures</vt:lpstr>
      <vt:lpstr>Alternatives to Painful Procedures: Lit Search Required</vt:lpstr>
      <vt:lpstr>Lit Search Info</vt:lpstr>
      <vt:lpstr>Lit Search Info: NAL Recommendations</vt:lpstr>
      <vt:lpstr>PowerPoint Presentation</vt:lpstr>
      <vt:lpstr>IACUC responsibilities</vt:lpstr>
      <vt:lpstr>Attending Veterinarian</vt:lpstr>
      <vt:lpstr>The “Guide”:  Information resource and guideline  for standards in….</vt:lpstr>
      <vt:lpstr>Principal Investigator Responsibilities</vt:lpstr>
      <vt:lpstr>The UNCG Animal Care and Use Program and Use Program</vt:lpstr>
      <vt:lpstr>Animal Care or Welfare Concerns</vt:lpstr>
      <vt:lpstr>Anyone who sees research animals should know the signs of pain or distress</vt:lpstr>
      <vt:lpstr>Reporting animals in Pain or Distress</vt:lpstr>
      <vt:lpstr>Reporting Possible Protocol Non-Compliance</vt:lpstr>
      <vt:lpstr>Reporting Possible Non-compliance</vt:lpstr>
      <vt:lpstr>After this presentation you should understand the following and their applicability to UNCG:</vt:lpstr>
      <vt:lpstr>  References</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Alyssa McIntyre</dc:creator>
  <cp:lastModifiedBy>Lisa Goble</cp:lastModifiedBy>
  <cp:revision>31</cp:revision>
  <dcterms:modified xsi:type="dcterms:W3CDTF">2020-12-23T15:53:41Z</dcterms:modified>
</cp:coreProperties>
</file>